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0" r:id="rId5"/>
    <p:sldId id="259" r:id="rId6"/>
    <p:sldId id="305" r:id="rId7"/>
    <p:sldId id="264" r:id="rId8"/>
    <p:sldId id="307" r:id="rId9"/>
    <p:sldId id="308" r:id="rId10"/>
    <p:sldId id="266" r:id="rId11"/>
    <p:sldId id="309" r:id="rId12"/>
    <p:sldId id="306" r:id="rId13"/>
    <p:sldId id="276" r:id="rId14"/>
    <p:sldId id="312" r:id="rId15"/>
    <p:sldId id="310" r:id="rId16"/>
    <p:sldId id="318" r:id="rId17"/>
    <p:sldId id="311" r:id="rId18"/>
    <p:sldId id="313" r:id="rId19"/>
    <p:sldId id="314" r:id="rId20"/>
    <p:sldId id="315" r:id="rId21"/>
    <p:sldId id="322" r:id="rId22"/>
    <p:sldId id="320" r:id="rId23"/>
    <p:sldId id="323" r:id="rId24"/>
    <p:sldId id="321" r:id="rId25"/>
    <p:sldId id="334" r:id="rId26"/>
    <p:sldId id="335" r:id="rId27"/>
    <p:sldId id="338" r:id="rId28"/>
    <p:sldId id="336" r:id="rId29"/>
    <p:sldId id="337" r:id="rId30"/>
    <p:sldId id="316" r:id="rId31"/>
    <p:sldId id="317" r:id="rId32"/>
    <p:sldId id="278" r:id="rId33"/>
    <p:sldId id="283" r:id="rId34"/>
    <p:sldId id="324" r:id="rId35"/>
    <p:sldId id="319" r:id="rId36"/>
    <p:sldId id="285" r:id="rId37"/>
  </p:sldIdLst>
  <p:sldSz cx="9144000" cy="5143500" type="screen16x9"/>
  <p:notesSz cx="6858000" cy="9144000"/>
  <p:embeddedFontLst>
    <p:bold r:id="rId41"/>
    <p:embeddedFont>
      <p:font typeface="Barlow" panose="00000500000000000000" pitchFamily="2" charset="0"/>
      <p:regular r:id="rId42"/>
      <p:bold r:id="rId43"/>
      <p:italic r:id="rId44"/>
      <p:boldItalic r:id="rId45"/>
    </p:embeddedFont>
    <p:embeddedFont>
      <p:font typeface="Barlow Semi Condensed" panose="00000506000000000000" pitchFamily="2" charset="0"/>
      <p:regular r:id="rId46"/>
      <p:bold r:id="rId47"/>
      <p:italic r:id="rId48"/>
      <p:boldItalic r:id="rId49"/>
    </p:embeddedFont>
    <p:embeddedFont>
      <p:font typeface="Barlow Semi Condensed Medium" panose="00000606000000000000" pitchFamily="2" charset="0"/>
      <p:regular r:id="rId50"/>
      <p:bold r:id="rId51"/>
      <p:italic r:id="rId52"/>
      <p:boldItalic r:id="rId53"/>
    </p:embeddedFont>
    <p:embeddedFont>
      <p:font typeface="Chalkduster" panose="020B0604020202020204" charset="0"/>
      <p:regular r:id="rId54"/>
    </p:embeddedFont>
    <p:embeddedFont>
      <p:font typeface="Fjalla One" panose="020B0604020202020204" charset="0"/>
      <p:regular r:id="rId55"/>
    </p:embeddedFont>
    <p:embeddedFont>
      <p:font typeface="Noto Sans" panose="020B050204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19.fntdata"/><Relationship Id="rId58" Type="http://schemas.openxmlformats.org/officeDocument/2006/relationships/font" Target="fonts/font18.fntdata"/><Relationship Id="rId57" Type="http://schemas.openxmlformats.org/officeDocument/2006/relationships/font" Target="fonts/font17.fntdata"/><Relationship Id="rId56" Type="http://schemas.openxmlformats.org/officeDocument/2006/relationships/font" Target="fonts/font16.fntdata"/><Relationship Id="rId55" Type="http://schemas.openxmlformats.org/officeDocument/2006/relationships/font" Target="fonts/font15.fntdata"/><Relationship Id="rId54" Type="http://schemas.openxmlformats.org/officeDocument/2006/relationships/font" Target="fonts/font14.fntdata"/><Relationship Id="rId53" Type="http://schemas.openxmlformats.org/officeDocument/2006/relationships/font" Target="fonts/font13.fntdata"/><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1"/>
        <p:cNvGrpSpPr/>
        <p:nvPr/>
      </p:nvGrpSpPr>
      <p:grpSpPr>
        <a:xfrm>
          <a:off x="0" y="0"/>
          <a:ext cx="0" cy="0"/>
          <a:chOff x="0" y="0"/>
          <a:chExt cx="0" cy="0"/>
        </a:xfrm>
      </p:grpSpPr>
      <p:sp>
        <p:nvSpPr>
          <p:cNvPr id="3622" name="Google Shape;3622;g8714a43093_5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8714a43093_5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02913" y="820382"/>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a:p>
              <a:endParaRPr lang="en-US"/>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4" name="Google Shape;1884;p35"/>
          <p:cNvSpPr txBox="1">
            <a:spLocks noGrp="1"/>
          </p:cNvSpPr>
          <p:nvPr>
            <p:ph type="ctrTitle"/>
          </p:nvPr>
        </p:nvSpPr>
        <p:spPr>
          <a:xfrm>
            <a:off x="4354195" y="1271905"/>
            <a:ext cx="4868545" cy="23406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4400">
                <a:solidFill>
                  <a:schemeClr val="dk2"/>
                </a:solidFill>
                <a:latin typeface="Krungthep" panose="02000400000000000000" charset="0"/>
                <a:cs typeface="Krungthep" panose="02000400000000000000" charset="0"/>
              </a:rPr>
              <a:t>TELECOM CHURN PREDICTION ANALYSIS</a:t>
            </a:r>
            <a:endParaRPr lang="en-US" altLang="en-GB" sz="4400">
              <a:solidFill>
                <a:schemeClr val="dk2"/>
              </a:solidFill>
              <a:latin typeface="Krungthep" panose="02000400000000000000" charset="0"/>
              <a:cs typeface="Krungthep" panose="02000400000000000000" charset="0"/>
            </a:endParaRPr>
          </a:p>
        </p:txBody>
      </p:sp>
      <p:sp>
        <p:nvSpPr>
          <p:cNvPr id="1885" name="Google Shape;1885;p35"/>
          <p:cNvSpPr txBox="1">
            <a:spLocks noGrp="1"/>
          </p:cNvSpPr>
          <p:nvPr>
            <p:ph type="subTitle" idx="1"/>
          </p:nvPr>
        </p:nvSpPr>
        <p:spPr>
          <a:xfrm>
            <a:off x="5599430" y="3712210"/>
            <a:ext cx="3264535" cy="112903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panose="020B0604020202090204"/>
              <a:buNone/>
            </a:pPr>
            <a:endParaRPr sz="2300">
              <a:solidFill>
                <a:schemeClr val="accent1"/>
              </a:solidFill>
            </a:endParaRPr>
          </a:p>
          <a:p>
            <a:pPr marL="0" lvl="0" indent="0" algn="r" rtl="0">
              <a:spcBef>
                <a:spcPts val="0"/>
              </a:spcBef>
              <a:spcAft>
                <a:spcPts val="0"/>
              </a:spcAft>
              <a:buNone/>
            </a:pP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28" y="81482"/>
            <a:ext cx="5687657" cy="552262"/>
          </a:xfrm>
        </p:spPr>
        <p:txBody>
          <a:bodyPr/>
          <a:lstStyle/>
          <a:p>
            <a:pPr algn="l"/>
            <a:r>
              <a:rPr lang="en-US" sz="2800"/>
              <a:t>PRE-PROCESSING</a:t>
            </a:r>
            <a:endParaRPr lang="en-US" sz="2800"/>
          </a:p>
        </p:txBody>
      </p:sp>
      <p:sp>
        <p:nvSpPr>
          <p:cNvPr id="3" name="Text Box 2"/>
          <p:cNvSpPr txBox="1"/>
          <p:nvPr/>
        </p:nvSpPr>
        <p:spPr>
          <a:xfrm>
            <a:off x="165735" y="1403985"/>
            <a:ext cx="7752715" cy="306705"/>
          </a:xfrm>
          <a:prstGeom prst="rect">
            <a:avLst/>
          </a:prstGeom>
          <a:noFill/>
        </p:spPr>
        <p:txBody>
          <a:bodyPr wrap="square" rtlCol="0">
            <a:spAutoFit/>
          </a:bodyPr>
          <a:lstStyle/>
          <a:p>
            <a:endParaRPr lang="en-US"/>
          </a:p>
        </p:txBody>
      </p:sp>
      <p:sp>
        <p:nvSpPr>
          <p:cNvPr id="4" name="TextBox 3"/>
          <p:cNvSpPr txBox="1"/>
          <p:nvPr/>
        </p:nvSpPr>
        <p:spPr>
          <a:xfrm>
            <a:off x="165735" y="633745"/>
            <a:ext cx="7303374" cy="1600438"/>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Barlow" pitchFamily="2" charset="77"/>
              </a:rPr>
              <a:t>Identification of Missing Values</a:t>
            </a:r>
            <a:endParaRPr lang="en-US">
              <a:latin typeface="Barlow" pitchFamily="2" charset="77"/>
            </a:endParaRPr>
          </a:p>
          <a:p>
            <a:pPr marL="285750" indent="-285750">
              <a:buFont typeface="Wingdings" panose="05000000000000000000" pitchFamily="2" charset="2"/>
              <a:buChar char="Ø"/>
            </a:pPr>
            <a:endParaRPr lang="en-US">
              <a:latin typeface="Barlow" pitchFamily="2" charset="77"/>
            </a:endParaRPr>
          </a:p>
          <a:p>
            <a:pPr marL="285750" indent="-285750">
              <a:buFont typeface="Wingdings" panose="05000000000000000000" pitchFamily="2" charset="2"/>
              <a:buChar char="Ø"/>
            </a:pPr>
            <a:r>
              <a:rPr lang="en-US">
                <a:latin typeface="Barlow" pitchFamily="2" charset="77"/>
              </a:rPr>
              <a:t>Imputed the missing values with the median value.</a:t>
            </a:r>
            <a:endParaRPr lang="en-US">
              <a:latin typeface="Barlow" pitchFamily="2" charset="77"/>
            </a:endParaRPr>
          </a:p>
          <a:p>
            <a:pPr marL="285750" indent="-285750">
              <a:buFont typeface="Wingdings" panose="05000000000000000000" pitchFamily="2" charset="2"/>
              <a:buChar char="Ø"/>
            </a:pPr>
            <a:endParaRPr lang="en-US">
              <a:latin typeface="Barlow" pitchFamily="2" charset="77"/>
            </a:endParaRPr>
          </a:p>
          <a:p>
            <a:pPr marL="285750" indent="-285750">
              <a:buFont typeface="Wingdings" panose="05000000000000000000" pitchFamily="2" charset="2"/>
              <a:buChar char="Ø"/>
            </a:pPr>
            <a:r>
              <a:rPr lang="en-US">
                <a:latin typeface="Barlow" pitchFamily="2" charset="77"/>
              </a:rPr>
              <a:t>Converted the Categorical Variable to numerical Category.</a:t>
            </a:r>
            <a:endParaRPr lang="en-US">
              <a:latin typeface="Barlow" pitchFamily="2" charset="77"/>
            </a:endParaRPr>
          </a:p>
          <a:p>
            <a:pPr marL="285750" indent="-285750">
              <a:buFont typeface="Wingdings" panose="05000000000000000000" pitchFamily="2" charset="2"/>
              <a:buChar char="Ø"/>
            </a:pPr>
            <a:endParaRPr lang="en-US">
              <a:latin typeface="Barlow" pitchFamily="2" charset="77"/>
            </a:endParaRPr>
          </a:p>
          <a:p>
            <a:pPr marL="285750" indent="-285750">
              <a:buFont typeface="Wingdings" panose="05000000000000000000" pitchFamily="2" charset="2"/>
              <a:buChar char="Ø"/>
            </a:pPr>
            <a:r>
              <a:rPr lang="en-US">
                <a:latin typeface="Barlow" pitchFamily="2" charset="77"/>
              </a:rPr>
              <a:t>One-Hot Encoding is done on the categorial Variables.</a:t>
            </a:r>
            <a:endParaRPr lang="en-US">
              <a:latin typeface="Barlow" pitchFamily="2" charset="77"/>
            </a:endParaRPr>
          </a:p>
        </p:txBody>
      </p:sp>
      <p:pic>
        <p:nvPicPr>
          <p:cNvPr id="6" name="Picture 5" descr="Table&#10;&#10;Description automatically generated"/>
          <p:cNvPicPr>
            <a:picLocks noChangeAspect="1"/>
          </p:cNvPicPr>
          <p:nvPr/>
        </p:nvPicPr>
        <p:blipFill>
          <a:blip r:embed="rId1"/>
          <a:stretch>
            <a:fillRect/>
          </a:stretch>
        </p:blipFill>
        <p:spPr>
          <a:xfrm>
            <a:off x="478465" y="2234183"/>
            <a:ext cx="4233825" cy="2043663"/>
          </a:xfrm>
          <a:prstGeom prst="rect">
            <a:avLst/>
          </a:prstGeom>
        </p:spPr>
      </p:pic>
      <p:pic>
        <p:nvPicPr>
          <p:cNvPr id="8" name="Picture 7" descr="Table&#10;&#10;Description automatically generated"/>
          <p:cNvPicPr>
            <a:picLocks noChangeAspect="1"/>
          </p:cNvPicPr>
          <p:nvPr/>
        </p:nvPicPr>
        <p:blipFill>
          <a:blip r:embed="rId2"/>
          <a:stretch>
            <a:fillRect/>
          </a:stretch>
        </p:blipFill>
        <p:spPr>
          <a:xfrm>
            <a:off x="4938085" y="2039990"/>
            <a:ext cx="3727450" cy="2432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5" name="Google Shape;3185;p55"/>
          <p:cNvSpPr txBox="1">
            <a:spLocks noGrp="1"/>
          </p:cNvSpPr>
          <p:nvPr>
            <p:ph type="subTitle" idx="1"/>
          </p:nvPr>
        </p:nvSpPr>
        <p:spPr>
          <a:xfrm>
            <a:off x="3232277" y="2816352"/>
            <a:ext cx="2679300" cy="65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3186" name="Google Shape;3186;p55"/>
          <p:cNvSpPr txBox="1">
            <a:spLocks noGrp="1"/>
          </p:cNvSpPr>
          <p:nvPr>
            <p:ph type="title"/>
          </p:nvPr>
        </p:nvSpPr>
        <p:spPr>
          <a:xfrm>
            <a:off x="28575" y="19685"/>
            <a:ext cx="7668895" cy="7251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a:t>CORRELATION TEST</a:t>
            </a:r>
            <a:endParaRPr lang="en-US" sz="2800"/>
          </a:p>
        </p:txBody>
      </p:sp>
      <p:sp>
        <p:nvSpPr>
          <p:cNvPr id="4" name="object 4"/>
          <p:cNvSpPr/>
          <p:nvPr/>
        </p:nvSpPr>
        <p:spPr>
          <a:xfrm>
            <a:off x="10352902" y="1478950"/>
            <a:ext cx="7562849" cy="5610206"/>
          </a:xfrm>
          <a:prstGeom prst="rect">
            <a:avLst/>
          </a:prstGeom>
          <a:blipFill>
            <a:blip r:embed="rId1" cstate="print"/>
            <a:stretch>
              <a:fillRect/>
            </a:stretch>
          </a:blipFill>
        </p:spPr>
        <p:txBody>
          <a:bodyPr wrap="square" lIns="0" tIns="0" rIns="0" bIns="0" rtlCol="0"/>
          <a:lstStyle/>
          <a:p/>
        </p:txBody>
      </p:sp>
      <p:sp>
        <p:nvSpPr>
          <p:cNvPr id="2" name="object 4"/>
          <p:cNvSpPr/>
          <p:nvPr/>
        </p:nvSpPr>
        <p:spPr>
          <a:xfrm>
            <a:off x="10479902" y="1605950"/>
            <a:ext cx="7562849" cy="5610206"/>
          </a:xfrm>
          <a:prstGeom prst="rect">
            <a:avLst/>
          </a:prstGeom>
          <a:blipFill>
            <a:blip r:embed="rId1" cstate="print"/>
            <a:stretch>
              <a:fillRect/>
            </a:stretch>
          </a:blipFill>
        </p:spPr>
        <p:txBody>
          <a:bodyPr wrap="square" lIns="0" tIns="0" rIns="0" bIns="0" rtlCol="0"/>
          <a:lstStyle/>
          <a:p/>
        </p:txBody>
      </p:sp>
      <p:sp>
        <p:nvSpPr>
          <p:cNvPr id="3" name="object 4"/>
          <p:cNvSpPr/>
          <p:nvPr/>
        </p:nvSpPr>
        <p:spPr>
          <a:xfrm>
            <a:off x="10606902" y="1732950"/>
            <a:ext cx="7562849" cy="5610206"/>
          </a:xfrm>
          <a:prstGeom prst="rect">
            <a:avLst/>
          </a:prstGeom>
          <a:blipFill>
            <a:blip r:embed="rId1" cstate="print"/>
            <a:stretch>
              <a:fillRect/>
            </a:stretch>
          </a:blipFill>
        </p:spPr>
        <p:txBody>
          <a:bodyPr wrap="square" lIns="0" tIns="0" rIns="0" bIns="0" rtlCol="0"/>
          <a:lstStyle/>
          <a:p/>
        </p:txBody>
      </p:sp>
      <p:sp>
        <p:nvSpPr>
          <p:cNvPr id="5" name="object 4"/>
          <p:cNvSpPr/>
          <p:nvPr/>
        </p:nvSpPr>
        <p:spPr>
          <a:xfrm>
            <a:off x="10733902" y="1859950"/>
            <a:ext cx="7562849" cy="5610206"/>
          </a:xfrm>
          <a:prstGeom prst="rect">
            <a:avLst/>
          </a:prstGeom>
          <a:blipFill>
            <a:blip r:embed="rId1" cstate="print"/>
            <a:stretch>
              <a:fillRect/>
            </a:stretch>
          </a:blipFill>
        </p:spPr>
        <p:txBody>
          <a:bodyPr wrap="square" lIns="0" tIns="0" rIns="0" bIns="0" rtlCol="0"/>
          <a:lstStyle/>
          <a:p/>
        </p:txBody>
      </p:sp>
      <p:pic>
        <p:nvPicPr>
          <p:cNvPr id="7" name="Picture 6" descr="Picture1"/>
          <p:cNvPicPr>
            <a:picLocks noChangeAspect="1"/>
          </p:cNvPicPr>
          <p:nvPr/>
        </p:nvPicPr>
        <p:blipFill>
          <a:blip r:embed="rId2"/>
          <a:stretch>
            <a:fillRect/>
          </a:stretch>
        </p:blipFill>
        <p:spPr>
          <a:xfrm>
            <a:off x="1945005" y="869315"/>
            <a:ext cx="5253990" cy="38969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 y="67945"/>
            <a:ext cx="5605780" cy="635635"/>
          </a:xfrm>
        </p:spPr>
        <p:txBody>
          <a:bodyPr/>
          <a:lstStyle/>
          <a:p>
            <a:pPr algn="l"/>
            <a:r>
              <a:rPr lang="en-US" sz="2800"/>
              <a:t>Analysis Using Gender</a:t>
            </a:r>
            <a:endParaRPr lang="en-US" sz="2800"/>
          </a:p>
        </p:txBody>
      </p:sp>
      <p:sp>
        <p:nvSpPr>
          <p:cNvPr id="3" name="Text Box 2"/>
          <p:cNvSpPr txBox="1"/>
          <p:nvPr/>
        </p:nvSpPr>
        <p:spPr>
          <a:xfrm>
            <a:off x="78740" y="994410"/>
            <a:ext cx="7354570" cy="521970"/>
          </a:xfrm>
          <a:prstGeom prst="rect">
            <a:avLst/>
          </a:prstGeom>
          <a:noFill/>
        </p:spPr>
        <p:txBody>
          <a:bodyPr wrap="square" rtlCol="0">
            <a:spAutoFit/>
          </a:bodyPr>
          <a:lstStyle/>
          <a:p>
            <a:pPr marL="285750" indent="-285750">
              <a:buFont typeface="Wingdings" panose="05000000000000000000" charset="0"/>
              <a:buChar char=""/>
            </a:pPr>
            <a:endParaRPr>
              <a:latin typeface="Noto Sans"/>
              <a:cs typeface="Noto Sans"/>
            </a:endParaRPr>
          </a:p>
          <a:p>
            <a:endParaRPr lang="en-US"/>
          </a:p>
        </p:txBody>
      </p:sp>
      <p:pic>
        <p:nvPicPr>
          <p:cNvPr id="5" name="Picture 4" descr="Screen Shot 2021-11-20 at 6.01.39 PM"/>
          <p:cNvPicPr>
            <a:picLocks noChangeAspect="1"/>
          </p:cNvPicPr>
          <p:nvPr/>
        </p:nvPicPr>
        <p:blipFill>
          <a:blip r:embed="rId1"/>
          <a:stretch>
            <a:fillRect/>
          </a:stretch>
        </p:blipFill>
        <p:spPr>
          <a:xfrm>
            <a:off x="600710" y="703580"/>
            <a:ext cx="4561840" cy="3340735"/>
          </a:xfrm>
          <a:prstGeom prst="rect">
            <a:avLst/>
          </a:prstGeom>
          <a:ln w="28575" cmpd="sng">
            <a:solidFill>
              <a:schemeClr val="accent1">
                <a:shade val="50000"/>
              </a:schemeClr>
            </a:solidFill>
            <a:prstDash val="solid"/>
          </a:ln>
        </p:spPr>
      </p:pic>
      <p:sp>
        <p:nvSpPr>
          <p:cNvPr id="6" name="Text Box 5"/>
          <p:cNvSpPr txBox="1"/>
          <p:nvPr/>
        </p:nvSpPr>
        <p:spPr>
          <a:xfrm>
            <a:off x="5514975" y="969010"/>
            <a:ext cx="2472690" cy="2030095"/>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The bar chart represents the churn data with respect to gender</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Out of 3488 female 939 churned</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Out of 3555 male 930 churned</a:t>
            </a:r>
            <a:endParaRPr lang="en-US">
              <a:latin typeface="Barlow" pitchFamily="2" charset="77"/>
            </a:endParaRPr>
          </a:p>
        </p:txBody>
      </p:sp>
      <p:sp>
        <p:nvSpPr>
          <p:cNvPr id="8" name="Flowchart: Stored Data 7"/>
          <p:cNvSpPr/>
          <p:nvPr/>
        </p:nvSpPr>
        <p:spPr>
          <a:xfrm>
            <a:off x="5514975" y="3304540"/>
            <a:ext cx="3093720" cy="1279525"/>
          </a:xfrm>
          <a:prstGeom prst="flowChartOnlineStorage">
            <a:avLst/>
          </a:prstGeom>
          <a:solidFill>
            <a:schemeClr val="tx1">
              <a:lumMod val="60000"/>
              <a:lumOff val="40000"/>
              <a:alpha val="57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Bold" panose="020B0604020202090204" charset="0"/>
                <a:cs typeface="Arial Bold" panose="020B0604020202090204" charset="0"/>
              </a:rPr>
              <a:t>Gender does not seem to affect the churn rate</a:t>
            </a:r>
            <a:endParaRPr lang="en-US" b="1">
              <a:latin typeface="Arial Bold" panose="020B0604020202090204" charset="0"/>
              <a:cs typeface="Arial Bold" panose="020B060402020209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 y="92710"/>
            <a:ext cx="5644515" cy="635000"/>
          </a:xfrm>
        </p:spPr>
        <p:txBody>
          <a:bodyPr/>
          <a:lstStyle/>
          <a:p>
            <a:pPr algn="l"/>
            <a:r>
              <a:rPr lang="en-US" sz="2800"/>
              <a:t>CHURN BY SENIOR CITIZEN</a:t>
            </a:r>
            <a:endParaRPr lang="en-US" sz="2800"/>
          </a:p>
        </p:txBody>
      </p:sp>
      <p:pic>
        <p:nvPicPr>
          <p:cNvPr id="5" name="Picture 4" descr="Screen Shot 2021-11-20 at 6.49.00 PM"/>
          <p:cNvPicPr>
            <a:picLocks noChangeAspect="1"/>
          </p:cNvPicPr>
          <p:nvPr/>
        </p:nvPicPr>
        <p:blipFill>
          <a:blip r:embed="rId1"/>
          <a:stretch>
            <a:fillRect/>
          </a:stretch>
        </p:blipFill>
        <p:spPr>
          <a:xfrm>
            <a:off x="3315335" y="932180"/>
            <a:ext cx="4471670" cy="3023870"/>
          </a:xfrm>
          <a:prstGeom prst="rect">
            <a:avLst/>
          </a:prstGeom>
          <a:ln w="28575" cmpd="sng">
            <a:solidFill>
              <a:schemeClr val="accent1">
                <a:shade val="50000"/>
              </a:schemeClr>
            </a:solidFill>
            <a:prstDash val="solid"/>
          </a:ln>
        </p:spPr>
      </p:pic>
      <p:sp>
        <p:nvSpPr>
          <p:cNvPr id="7" name="Text Box 6"/>
          <p:cNvSpPr txBox="1"/>
          <p:nvPr/>
        </p:nvSpPr>
        <p:spPr>
          <a:xfrm>
            <a:off x="140970" y="932180"/>
            <a:ext cx="3031490" cy="3107690"/>
          </a:xfrm>
          <a:prstGeom prst="rect">
            <a:avLst/>
          </a:prstGeom>
          <a:noFill/>
        </p:spPr>
        <p:txBody>
          <a:bodyPr wrap="square" rtlCol="0">
            <a:spAutoFit/>
          </a:bodyPr>
          <a:lstStyle/>
          <a:p>
            <a:pPr marL="285750" indent="-285750">
              <a:buFont typeface="Wingdings" panose="05000000000000000000" charset="0"/>
              <a:buChar char=""/>
            </a:pPr>
            <a:r>
              <a:rPr lang="en-US"/>
              <a:t> </a:t>
            </a:r>
            <a:r>
              <a:rPr lang="en-US">
                <a:latin typeface="Barlow" pitchFamily="2" charset="77"/>
              </a:rPr>
              <a:t>The Senior Citizens accounts for about </a:t>
            </a:r>
            <a:r>
              <a:rPr lang="en-US" b="1">
                <a:latin typeface="Barlow" pitchFamily="2" charset="77"/>
              </a:rPr>
              <a:t>16%</a:t>
            </a:r>
            <a:r>
              <a:rPr lang="en-US">
                <a:latin typeface="Barlow" pitchFamily="2" charset="77"/>
              </a:rPr>
              <a:t> of the customer segment</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out of 1142 customers 476 tend to churn, which accounts for about </a:t>
            </a:r>
            <a:r>
              <a:rPr lang="en-US" b="1">
                <a:latin typeface="Barlow" pitchFamily="2" charset="77"/>
              </a:rPr>
              <a:t>42%</a:t>
            </a: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a:t>
            </a:r>
            <a:r>
              <a:rPr lang="en-US" b="1">
                <a:latin typeface="Barlow" pitchFamily="2" charset="77"/>
              </a:rPr>
              <a:t>Senior Citizen has higher churn rate </a:t>
            </a:r>
            <a:r>
              <a:rPr lang="en-US">
                <a:latin typeface="Barlow" pitchFamily="2" charset="77"/>
              </a:rPr>
              <a:t>than other people</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Churn rate of Non-Senior Citizen people accounts for about </a:t>
            </a:r>
            <a:r>
              <a:rPr lang="en-US" b="1">
                <a:latin typeface="Barlow" pitchFamily="2" charset="77"/>
              </a:rPr>
              <a:t>23%</a:t>
            </a:r>
            <a:endParaRPr lang="en-US" b="1">
              <a:latin typeface="Barlow" pitchFamily="2"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 y="92075"/>
            <a:ext cx="5692775" cy="647700"/>
          </a:xfrm>
        </p:spPr>
        <p:txBody>
          <a:bodyPr/>
          <a:lstStyle/>
          <a:p>
            <a:pPr algn="l"/>
            <a:r>
              <a:rPr lang="en-US" sz="2800"/>
              <a:t>CHURN BY PHONE SERVICE</a:t>
            </a:r>
            <a:endParaRPr lang="en-US" sz="2800"/>
          </a:p>
        </p:txBody>
      </p:sp>
      <p:pic>
        <p:nvPicPr>
          <p:cNvPr id="3" name="Picture 2" descr="Screen Shot 2021-11-20 at 6.25.35 PM"/>
          <p:cNvPicPr>
            <a:picLocks noChangeAspect="1"/>
          </p:cNvPicPr>
          <p:nvPr/>
        </p:nvPicPr>
        <p:blipFill>
          <a:blip r:embed="rId1"/>
          <a:stretch>
            <a:fillRect/>
          </a:stretch>
        </p:blipFill>
        <p:spPr>
          <a:xfrm>
            <a:off x="3527425" y="986155"/>
            <a:ext cx="4408805" cy="2772410"/>
          </a:xfrm>
          <a:prstGeom prst="rect">
            <a:avLst/>
          </a:prstGeom>
          <a:ln w="28575" cmpd="sng">
            <a:solidFill>
              <a:schemeClr val="accent1">
                <a:shade val="50000"/>
              </a:schemeClr>
            </a:solidFill>
            <a:prstDash val="solid"/>
          </a:ln>
        </p:spPr>
      </p:pic>
      <p:sp>
        <p:nvSpPr>
          <p:cNvPr id="4" name="Text Box 3"/>
          <p:cNvSpPr txBox="1"/>
          <p:nvPr/>
        </p:nvSpPr>
        <p:spPr>
          <a:xfrm>
            <a:off x="66675" y="894715"/>
            <a:ext cx="3329940" cy="2030095"/>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Of the </a:t>
            </a:r>
            <a:r>
              <a:rPr lang="en-US" b="1">
                <a:latin typeface="Barlow" pitchFamily="2" charset="77"/>
              </a:rPr>
              <a:t>7043 </a:t>
            </a:r>
            <a:r>
              <a:rPr lang="en-US">
                <a:latin typeface="Barlow" pitchFamily="2" charset="77"/>
              </a:rPr>
              <a:t>customers </a:t>
            </a:r>
            <a:r>
              <a:rPr lang="en-US" b="1">
                <a:latin typeface="Barlow" pitchFamily="2" charset="77"/>
              </a:rPr>
              <a:t>682</a:t>
            </a:r>
            <a:r>
              <a:rPr lang="en-US">
                <a:latin typeface="Barlow" pitchFamily="2" charset="77"/>
              </a:rPr>
              <a:t> has no phone service</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out of 682 - 170 have churned which is about </a:t>
            </a:r>
            <a:r>
              <a:rPr lang="en-US" b="1">
                <a:latin typeface="Barlow" pitchFamily="2" charset="77"/>
              </a:rPr>
              <a:t>24.9%</a:t>
            </a: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on the other hand, out of 6316 customers </a:t>
            </a:r>
            <a:r>
              <a:rPr lang="en-US" b="1">
                <a:latin typeface="Barlow" pitchFamily="2" charset="77"/>
              </a:rPr>
              <a:t>1699</a:t>
            </a:r>
            <a:r>
              <a:rPr lang="en-US">
                <a:latin typeface="Barlow" pitchFamily="2" charset="77"/>
              </a:rPr>
              <a:t> have churned, which is about </a:t>
            </a:r>
            <a:r>
              <a:rPr lang="en-US" b="1">
                <a:latin typeface="Barlow" pitchFamily="2" charset="77"/>
              </a:rPr>
              <a:t>26.8 % </a:t>
            </a:r>
            <a:endParaRPr lang="en-US" b="1">
              <a:latin typeface="Barlow" pitchFamily="2" charset="77"/>
            </a:endParaRPr>
          </a:p>
        </p:txBody>
      </p:sp>
      <p:sp>
        <p:nvSpPr>
          <p:cNvPr id="5" name="Chevron 4"/>
          <p:cNvSpPr/>
          <p:nvPr/>
        </p:nvSpPr>
        <p:spPr>
          <a:xfrm>
            <a:off x="321310" y="3030855"/>
            <a:ext cx="2820035" cy="1106170"/>
          </a:xfrm>
          <a:prstGeom prst="chevron">
            <a:avLst/>
          </a:prstGeom>
          <a:solidFill>
            <a:schemeClr val="tx1">
              <a:lumMod val="40000"/>
              <a:lumOff val="60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Bold" panose="020B0604020202090204" charset="0"/>
                <a:cs typeface="Arial Bold" panose="020B0604020202090204" charset="0"/>
              </a:rPr>
              <a:t>Opting for Phone Service or not does not factor in much for churning</a:t>
            </a:r>
            <a:endParaRPr lang="en-US" b="1">
              <a:latin typeface="Arial Bold" panose="020B0604020202090204" charset="0"/>
              <a:cs typeface="Arial Bold" panose="020B060402020209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 y="55880"/>
            <a:ext cx="5470525" cy="821690"/>
          </a:xfrm>
        </p:spPr>
        <p:txBody>
          <a:bodyPr/>
          <a:lstStyle/>
          <a:p>
            <a:pPr algn="l"/>
            <a:r>
              <a:rPr lang="en-US" sz="2800"/>
              <a:t>CHURN BY CONTRACT PLAN</a:t>
            </a:r>
            <a:endParaRPr lang="en-US" sz="2800"/>
          </a:p>
        </p:txBody>
      </p:sp>
      <p:pic>
        <p:nvPicPr>
          <p:cNvPr id="3" name="Picture 2" descr="Screen Shot 2021-11-20 at 7.03.06 PM"/>
          <p:cNvPicPr>
            <a:picLocks noChangeAspect="1"/>
          </p:cNvPicPr>
          <p:nvPr/>
        </p:nvPicPr>
        <p:blipFill>
          <a:blip r:embed="rId1"/>
          <a:stretch>
            <a:fillRect/>
          </a:stretch>
        </p:blipFill>
        <p:spPr>
          <a:xfrm>
            <a:off x="795655" y="877570"/>
            <a:ext cx="2585085" cy="3265170"/>
          </a:xfrm>
          <a:prstGeom prst="rect">
            <a:avLst/>
          </a:prstGeom>
          <a:ln w="28575" cmpd="sng">
            <a:solidFill>
              <a:schemeClr val="accent1">
                <a:shade val="50000"/>
              </a:schemeClr>
            </a:solidFill>
            <a:prstDash val="solid"/>
          </a:ln>
        </p:spPr>
      </p:pic>
      <p:sp>
        <p:nvSpPr>
          <p:cNvPr id="4" name="Text Box 3"/>
          <p:cNvSpPr txBox="1"/>
          <p:nvPr/>
        </p:nvSpPr>
        <p:spPr>
          <a:xfrm>
            <a:off x="3788410" y="1043940"/>
            <a:ext cx="4087495" cy="3322955"/>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The contract plan tend to affect the churn rate drastically</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It can be observed that the customers with the month-to-month plan tend to leave easily</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Churn rate is about </a:t>
            </a:r>
            <a:r>
              <a:rPr lang="en-US" b="1">
                <a:latin typeface="Barlow" pitchFamily="2" charset="77"/>
              </a:rPr>
              <a:t>42%</a:t>
            </a: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Customers with the 2-year commitment have the lowest churn rate, which is only about </a:t>
            </a:r>
            <a:r>
              <a:rPr lang="en-US" b="1">
                <a:latin typeface="Barlow" pitchFamily="2" charset="77"/>
              </a:rPr>
              <a:t>2%</a:t>
            </a: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Customer with one year plan has a churn rate of </a:t>
            </a:r>
            <a:r>
              <a:rPr lang="en-US" b="1">
                <a:latin typeface="Barlow" pitchFamily="2" charset="77"/>
              </a:rPr>
              <a:t>11% </a:t>
            </a:r>
            <a:r>
              <a:rPr lang="en-US">
                <a:latin typeface="Barlow" pitchFamily="2" charset="77"/>
              </a:rPr>
              <a:t>, which is also much lower when compared to month-to-month.</a:t>
            </a:r>
            <a:endParaRPr lang="en-US">
              <a:latin typeface="Barlow" pitchFamily="2" charset="7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05" y="18415"/>
            <a:ext cx="5780405" cy="932815"/>
          </a:xfrm>
        </p:spPr>
        <p:txBody>
          <a:bodyPr/>
          <a:lstStyle/>
          <a:p>
            <a:pPr algn="l"/>
            <a:r>
              <a:rPr lang="en-US" sz="2800"/>
              <a:t>POPULATION ANALYSIS</a:t>
            </a:r>
            <a:endParaRPr lang="en-US" sz="2800"/>
          </a:p>
        </p:txBody>
      </p:sp>
      <p:pic>
        <p:nvPicPr>
          <p:cNvPr id="3" name="Picture 2" descr="Screen Shot 2021-11-20 at 7.28.57 PM"/>
          <p:cNvPicPr>
            <a:picLocks noChangeAspect="1"/>
          </p:cNvPicPr>
          <p:nvPr/>
        </p:nvPicPr>
        <p:blipFill>
          <a:blip r:embed="rId1"/>
          <a:stretch>
            <a:fillRect/>
          </a:stretch>
        </p:blipFill>
        <p:spPr>
          <a:xfrm>
            <a:off x="2779395" y="1522095"/>
            <a:ext cx="3585845" cy="2480945"/>
          </a:xfrm>
          <a:prstGeom prst="rect">
            <a:avLst/>
          </a:prstGeom>
        </p:spPr>
      </p:pic>
      <p:sp>
        <p:nvSpPr>
          <p:cNvPr id="4" name="Text Box 3"/>
          <p:cNvSpPr txBox="1"/>
          <p:nvPr/>
        </p:nvSpPr>
        <p:spPr>
          <a:xfrm>
            <a:off x="227965" y="1205230"/>
            <a:ext cx="2820035" cy="521970"/>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About </a:t>
            </a:r>
            <a:r>
              <a:rPr lang="en-US" b="1">
                <a:latin typeface="Barlow" pitchFamily="2" charset="77"/>
              </a:rPr>
              <a:t>48%</a:t>
            </a:r>
            <a:r>
              <a:rPr lang="en-US">
                <a:latin typeface="Barlow" pitchFamily="2" charset="77"/>
              </a:rPr>
              <a:t> of the people do not have partners</a:t>
            </a:r>
            <a:endParaRPr lang="en-US">
              <a:latin typeface="Barlow" pitchFamily="2" charset="77"/>
            </a:endParaRPr>
          </a:p>
        </p:txBody>
      </p:sp>
      <p:sp>
        <p:nvSpPr>
          <p:cNvPr id="5" name="Text Box 4"/>
          <p:cNvSpPr txBox="1"/>
          <p:nvPr/>
        </p:nvSpPr>
        <p:spPr>
          <a:xfrm>
            <a:off x="6608445" y="2944495"/>
            <a:ext cx="2348230" cy="737235"/>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sym typeface="+mn-ea"/>
              </a:rPr>
              <a:t>Only </a:t>
            </a:r>
            <a:r>
              <a:rPr lang="en-US" b="1">
                <a:latin typeface="Barlow" pitchFamily="2" charset="77"/>
                <a:sym typeface="+mn-ea"/>
              </a:rPr>
              <a:t>30%</a:t>
            </a:r>
            <a:r>
              <a:rPr lang="en-US">
                <a:latin typeface="Barlow" pitchFamily="2" charset="77"/>
                <a:sym typeface="+mn-ea"/>
              </a:rPr>
              <a:t> of the population has dependents</a:t>
            </a:r>
            <a:endParaRPr lang="en-US">
              <a:latin typeface="Barlow" pitchFamily="2" charset="7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35" y="130175"/>
            <a:ext cx="5644515" cy="671830"/>
          </a:xfrm>
        </p:spPr>
        <p:txBody>
          <a:bodyPr/>
          <a:lstStyle/>
          <a:p>
            <a:pPr algn="l"/>
            <a:r>
              <a:rPr lang="en-US" sz="2800"/>
              <a:t>DEPENDENT &amp; PARTNERS</a:t>
            </a:r>
            <a:endParaRPr lang="en-US" sz="2800"/>
          </a:p>
        </p:txBody>
      </p:sp>
      <p:pic>
        <p:nvPicPr>
          <p:cNvPr id="3" name="Picture 2" descr="Screen Shot 2021-11-20 at 7.44.52 PM"/>
          <p:cNvPicPr>
            <a:picLocks noChangeAspect="1"/>
          </p:cNvPicPr>
          <p:nvPr/>
        </p:nvPicPr>
        <p:blipFill>
          <a:blip r:embed="rId1"/>
          <a:stretch>
            <a:fillRect/>
          </a:stretch>
        </p:blipFill>
        <p:spPr>
          <a:xfrm>
            <a:off x="455930" y="776605"/>
            <a:ext cx="4489450" cy="3589655"/>
          </a:xfrm>
          <a:prstGeom prst="rect">
            <a:avLst/>
          </a:prstGeom>
        </p:spPr>
      </p:pic>
      <p:sp>
        <p:nvSpPr>
          <p:cNvPr id="4" name="Text Box 3"/>
          <p:cNvSpPr txBox="1"/>
          <p:nvPr/>
        </p:nvSpPr>
        <p:spPr>
          <a:xfrm>
            <a:off x="5229225" y="994410"/>
            <a:ext cx="2820670" cy="3322955"/>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People with no dependents tend to have a higher churn rate of about </a:t>
            </a:r>
            <a:r>
              <a:rPr lang="en-US" b="1">
                <a:latin typeface="Barlow" pitchFamily="2" charset="77"/>
              </a:rPr>
              <a:t>31% </a:t>
            </a: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while those with dependents have half the churn rate of those who don't</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People without partners have higher probability of leaving than with those who have partners.</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Churn rate of those without partners is about </a:t>
            </a:r>
            <a:r>
              <a:rPr lang="en-US" b="1">
                <a:latin typeface="Barlow" pitchFamily="2" charset="77"/>
              </a:rPr>
              <a:t>32%</a:t>
            </a:r>
            <a:endParaRPr lang="en-US" b="1">
              <a:latin typeface="Barlow" pitchFamily="2"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35" y="130175"/>
            <a:ext cx="5694045" cy="759460"/>
          </a:xfrm>
        </p:spPr>
        <p:txBody>
          <a:bodyPr/>
          <a:lstStyle/>
          <a:p>
            <a:pPr algn="l"/>
            <a:r>
              <a:rPr lang="en-US" sz="2800"/>
              <a:t>CHURN BY INTERNET SERVICE </a:t>
            </a:r>
            <a:endParaRPr lang="en-US" sz="2800"/>
          </a:p>
        </p:txBody>
      </p:sp>
      <p:pic>
        <p:nvPicPr>
          <p:cNvPr id="3" name="Picture 2" descr="Screen Shot 2021-11-20 at 7.54.48 PM"/>
          <p:cNvPicPr>
            <a:picLocks noChangeAspect="1"/>
          </p:cNvPicPr>
          <p:nvPr/>
        </p:nvPicPr>
        <p:blipFill>
          <a:blip r:embed="rId1"/>
          <a:stretch>
            <a:fillRect/>
          </a:stretch>
        </p:blipFill>
        <p:spPr>
          <a:xfrm>
            <a:off x="4415155" y="781050"/>
            <a:ext cx="3361690" cy="3806825"/>
          </a:xfrm>
          <a:prstGeom prst="rect">
            <a:avLst/>
          </a:prstGeom>
        </p:spPr>
      </p:pic>
      <p:sp>
        <p:nvSpPr>
          <p:cNvPr id="4" name="Text Box 3"/>
          <p:cNvSpPr txBox="1"/>
          <p:nvPr/>
        </p:nvSpPr>
        <p:spPr>
          <a:xfrm>
            <a:off x="222885" y="1068705"/>
            <a:ext cx="3900805" cy="2245360"/>
          </a:xfrm>
          <a:prstGeom prst="rect">
            <a:avLst/>
          </a:prstGeom>
          <a:noFill/>
        </p:spPr>
        <p:txBody>
          <a:bodyPr wrap="square" rtlCol="0">
            <a:spAutoFit/>
          </a:bodyPr>
          <a:lstStyle/>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r>
              <a:rPr lang="en-US">
                <a:latin typeface="Barlow" pitchFamily="2" charset="77"/>
              </a:rPr>
              <a:t>Customers with No Internet has lesser churn rate.</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There is a huge loss of customers due to the </a:t>
            </a:r>
            <a:r>
              <a:rPr lang="en-US" b="1">
                <a:latin typeface="Barlow" pitchFamily="2" charset="77"/>
              </a:rPr>
              <a:t>dissatisfaction of Fiber Optic</a:t>
            </a: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churn rate is about </a:t>
            </a:r>
            <a:r>
              <a:rPr lang="en-US" b="1">
                <a:latin typeface="Barlow" pitchFamily="2" charset="77"/>
              </a:rPr>
              <a:t>40%</a:t>
            </a:r>
            <a:endParaRPr lang="en-US" b="1">
              <a:latin typeface="Barlow" pitchFamily="2"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65" y="105410"/>
            <a:ext cx="5408295" cy="746760"/>
          </a:xfrm>
        </p:spPr>
        <p:txBody>
          <a:bodyPr/>
          <a:lstStyle/>
          <a:p>
            <a:pPr algn="l"/>
            <a:r>
              <a:rPr lang="en-US" sz="2800"/>
              <a:t>CHURN BY MULTIPLE LINES</a:t>
            </a:r>
            <a:endParaRPr lang="en-US" sz="2800"/>
          </a:p>
        </p:txBody>
      </p:sp>
      <p:pic>
        <p:nvPicPr>
          <p:cNvPr id="4" name="Picture 3" descr="Screen Shot 2021-11-20 at 7.57.53 PM"/>
          <p:cNvPicPr>
            <a:picLocks noChangeAspect="1"/>
          </p:cNvPicPr>
          <p:nvPr/>
        </p:nvPicPr>
        <p:blipFill>
          <a:blip r:embed="rId1"/>
          <a:stretch>
            <a:fillRect/>
          </a:stretch>
        </p:blipFill>
        <p:spPr>
          <a:xfrm>
            <a:off x="459740" y="748665"/>
            <a:ext cx="3176270" cy="3458845"/>
          </a:xfrm>
          <a:prstGeom prst="rect">
            <a:avLst/>
          </a:prstGeom>
        </p:spPr>
      </p:pic>
      <p:sp>
        <p:nvSpPr>
          <p:cNvPr id="5" name="Text Box 4"/>
          <p:cNvSpPr txBox="1"/>
          <p:nvPr/>
        </p:nvSpPr>
        <p:spPr>
          <a:xfrm>
            <a:off x="4335145" y="1155700"/>
            <a:ext cx="3478530" cy="2030095"/>
          </a:xfrm>
          <a:prstGeom prst="rect">
            <a:avLst/>
          </a:prstGeom>
          <a:noFill/>
        </p:spPr>
        <p:txBody>
          <a:bodyPr wrap="square" rtlCol="0">
            <a:spAutoFit/>
          </a:bodyPr>
          <a:lstStyle/>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r>
              <a:rPr lang="en-US">
                <a:latin typeface="Barlow" pitchFamily="2" charset="77"/>
              </a:rPr>
              <a:t>The Number of Connections does not seem to factor in for the churn rate</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All the categories have a churn rate of approximately </a:t>
            </a:r>
            <a:r>
              <a:rPr lang="en-US" b="1">
                <a:latin typeface="Barlow" pitchFamily="2" charset="77"/>
              </a:rPr>
              <a:t>24-25%</a:t>
            </a:r>
            <a:endParaRPr lang="en-US" b="1">
              <a:latin typeface="Barlow" pitchFamily="2"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66" name="Google Shape;2166;p39"/>
          <p:cNvGrpSpPr/>
          <p:nvPr/>
        </p:nvGrpSpPr>
        <p:grpSpPr>
          <a:xfrm>
            <a:off x="4276037" y="1070959"/>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CHURN PREDICTION</a:t>
            </a:r>
            <a:endParaRPr lang="en-US" altLang="en-GB"/>
          </a:p>
        </p:txBody>
      </p:sp>
      <p:sp>
        <p:nvSpPr>
          <p:cNvPr id="2178" name="Google Shape;2178;p39"/>
          <p:cNvSpPr txBox="1">
            <a:spLocks noGrp="1"/>
          </p:cNvSpPr>
          <p:nvPr>
            <p:ph type="subTitle" idx="1"/>
          </p:nvPr>
        </p:nvSpPr>
        <p:spPr>
          <a:xfrm>
            <a:off x="2167255" y="3054350"/>
            <a:ext cx="5239385" cy="189674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90204" pitchFamily="34" charset="0"/>
              <a:buChar char="•"/>
            </a:pPr>
            <a:r>
              <a:rPr lang="en-US">
                <a:latin typeface="Barlow Semi Condensed"/>
                <a:ea typeface="Barlow Semi Condensed"/>
                <a:cs typeface="Barlow Semi Condensed"/>
                <a:sym typeface="Barlow Semi Condensed"/>
              </a:rPr>
              <a:t>The crucial profit of any business involves in attracting new customer and retaining their old customers.</a:t>
            </a:r>
            <a:endParaRPr lang="en-US">
              <a:latin typeface="Barlow Semi Condensed"/>
              <a:ea typeface="Barlow Semi Condensed"/>
              <a:cs typeface="Barlow Semi Condensed"/>
              <a:sym typeface="Barlow Semi Condensed"/>
            </a:endParaRPr>
          </a:p>
          <a:p>
            <a:pPr marL="0" lvl="0" indent="0" algn="l" rtl="0">
              <a:spcBef>
                <a:spcPts val="0"/>
              </a:spcBef>
              <a:spcAft>
                <a:spcPts val="0"/>
              </a:spcAft>
              <a:buFont typeface="Arial" panose="020B0604020202090204" pitchFamily="34" charset="0"/>
            </a:pP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Font typeface="Arial" panose="020B0604020202090204" pitchFamily="34" charset="0"/>
              <a:buChar char="•"/>
            </a:pPr>
            <a:r>
              <a:rPr lang="en-US">
                <a:latin typeface="Barlow Semi Condensed"/>
                <a:ea typeface="Barlow Semi Condensed"/>
                <a:cs typeface="Barlow Semi Condensed"/>
                <a:sym typeface="Barlow Semi Condensed"/>
              </a:rPr>
              <a:t>Customer attrition, also known as customer churn, is the loss of clients or customers. </a:t>
            </a:r>
            <a:endParaRPr lang="en-US">
              <a:latin typeface="Barlow Semi Condensed"/>
              <a:ea typeface="Barlow Semi Condensed"/>
              <a:cs typeface="Barlow Semi Condensed"/>
              <a:sym typeface="Barlow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5" y="67945"/>
            <a:ext cx="5662930" cy="395605"/>
          </a:xfrm>
        </p:spPr>
        <p:txBody>
          <a:bodyPr/>
          <a:lstStyle/>
          <a:p>
            <a:pPr algn="l"/>
            <a:r>
              <a:rPr lang="en-US" sz="2800"/>
              <a:t>STREAMING SERVICES</a:t>
            </a:r>
            <a:endParaRPr lang="en-US" sz="2800"/>
          </a:p>
        </p:txBody>
      </p:sp>
      <p:pic>
        <p:nvPicPr>
          <p:cNvPr id="3" name="Picture 2" descr="Screen Shot 2021-11-22 at 4.15.34 PM"/>
          <p:cNvPicPr>
            <a:picLocks noChangeAspect="1"/>
          </p:cNvPicPr>
          <p:nvPr/>
        </p:nvPicPr>
        <p:blipFill>
          <a:blip r:embed="rId1"/>
          <a:stretch>
            <a:fillRect/>
          </a:stretch>
        </p:blipFill>
        <p:spPr>
          <a:xfrm>
            <a:off x="4072890" y="819150"/>
            <a:ext cx="3805555" cy="3664585"/>
          </a:xfrm>
          <a:prstGeom prst="rect">
            <a:avLst/>
          </a:prstGeom>
          <a:ln w="28575" cmpd="sng">
            <a:solidFill>
              <a:schemeClr val="accent1">
                <a:shade val="50000"/>
              </a:schemeClr>
            </a:solidFill>
            <a:prstDash val="solid"/>
          </a:ln>
        </p:spPr>
      </p:pic>
      <p:sp>
        <p:nvSpPr>
          <p:cNvPr id="4" name="Text Box 3"/>
          <p:cNvSpPr txBox="1"/>
          <p:nvPr/>
        </p:nvSpPr>
        <p:spPr>
          <a:xfrm>
            <a:off x="165735" y="671195"/>
            <a:ext cx="3615055" cy="2891790"/>
          </a:xfrm>
          <a:prstGeom prst="rect">
            <a:avLst/>
          </a:prstGeom>
          <a:noFill/>
        </p:spPr>
        <p:txBody>
          <a:bodyPr wrap="square" rtlCol="0">
            <a:spAutoFit/>
          </a:bodyPr>
          <a:lstStyle/>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endParaRPr lang="en-US"/>
          </a:p>
          <a:p>
            <a:pPr marL="285750" indent="-285750">
              <a:buFont typeface="Wingdings" panose="05000000000000000000" charset="0"/>
              <a:buChar char=""/>
            </a:pPr>
            <a:r>
              <a:rPr lang="en-US">
                <a:latin typeface="Barlow" pitchFamily="2" charset="77"/>
              </a:rPr>
              <a:t>About </a:t>
            </a:r>
            <a:r>
              <a:rPr lang="en-US" b="1">
                <a:latin typeface="Barlow" pitchFamily="2" charset="77"/>
              </a:rPr>
              <a:t>33% </a:t>
            </a:r>
            <a:r>
              <a:rPr lang="en-US">
                <a:latin typeface="Barlow" pitchFamily="2" charset="77"/>
              </a:rPr>
              <a:t>of the people churn, when they don't have TV / Movie streaming</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With respect to those who have subscribed for Streaming movies / tv about </a:t>
            </a:r>
            <a:r>
              <a:rPr lang="en-US" b="1">
                <a:latin typeface="Barlow" pitchFamily="2" charset="77"/>
              </a:rPr>
              <a:t>30%</a:t>
            </a:r>
            <a:r>
              <a:rPr lang="en-US">
                <a:latin typeface="Barlow" pitchFamily="2" charset="77"/>
              </a:rPr>
              <a:t> people churn</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churn rate is low if they do not have the internet service.</a:t>
            </a:r>
            <a:endParaRPr lang="en-US">
              <a:latin typeface="Barlow" pitchFamily="2" charset="7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 y="67945"/>
            <a:ext cx="5718810" cy="511810"/>
          </a:xfrm>
        </p:spPr>
        <p:txBody>
          <a:bodyPr/>
          <a:lstStyle/>
          <a:p>
            <a:pPr algn="l"/>
            <a:r>
              <a:rPr lang="en-US" sz="2800"/>
              <a:t>OTHER NOTABLE ANALYSIS</a:t>
            </a:r>
            <a:endParaRPr lang="en-US" sz="2800"/>
          </a:p>
        </p:txBody>
      </p:sp>
      <p:pic>
        <p:nvPicPr>
          <p:cNvPr id="3" name="Picture 2" descr="Screen Shot 2021-11-22 at 4.15.55 PM"/>
          <p:cNvPicPr>
            <a:picLocks noChangeAspect="1"/>
          </p:cNvPicPr>
          <p:nvPr/>
        </p:nvPicPr>
        <p:blipFill>
          <a:blip r:embed="rId1"/>
          <a:stretch>
            <a:fillRect/>
          </a:stretch>
        </p:blipFill>
        <p:spPr>
          <a:xfrm>
            <a:off x="314325" y="704850"/>
            <a:ext cx="4352290" cy="3492500"/>
          </a:xfrm>
          <a:prstGeom prst="rect">
            <a:avLst/>
          </a:prstGeom>
        </p:spPr>
      </p:pic>
      <p:sp>
        <p:nvSpPr>
          <p:cNvPr id="4" name="Text Box 3"/>
          <p:cNvSpPr txBox="1"/>
          <p:nvPr/>
        </p:nvSpPr>
        <p:spPr>
          <a:xfrm>
            <a:off x="4911725" y="857250"/>
            <a:ext cx="3242310" cy="3970318"/>
          </a:xfrm>
          <a:prstGeom prst="rect">
            <a:avLst/>
          </a:prstGeom>
          <a:noFill/>
        </p:spPr>
        <p:txBody>
          <a:bodyPr wrap="square" lIns="91440" tIns="45720" rIns="91440" bIns="45720" rtlCol="0" anchor="t">
            <a:spAutoFit/>
          </a:bodyPr>
          <a:lstStyle/>
          <a:p>
            <a:pPr marL="285750" indent="-285750">
              <a:buFont typeface="Wingdings" panose="05000000000000000000" charset="0"/>
              <a:buChar char=""/>
            </a:pPr>
            <a:r>
              <a:rPr lang="en-US">
                <a:latin typeface="Barlow" pitchFamily="2" charset="77"/>
              </a:rPr>
              <a:t>About </a:t>
            </a:r>
            <a:r>
              <a:rPr lang="en-US" b="1">
                <a:latin typeface="Barlow" pitchFamily="2" charset="77"/>
              </a:rPr>
              <a:t>41%</a:t>
            </a:r>
            <a:r>
              <a:rPr lang="en-US">
                <a:latin typeface="Barlow" pitchFamily="2" charset="77"/>
              </a:rPr>
              <a:t> of the customer who does not opt for online security and those who do not have tech support seems to churn.</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About </a:t>
            </a:r>
            <a:r>
              <a:rPr lang="en-US" b="1">
                <a:latin typeface="Barlow" pitchFamily="2" charset="77"/>
              </a:rPr>
              <a:t>39%</a:t>
            </a:r>
            <a:r>
              <a:rPr lang="en-US">
                <a:latin typeface="Barlow" pitchFamily="2" charset="77"/>
              </a:rPr>
              <a:t> of the people who does not have device protection churned, while about </a:t>
            </a:r>
            <a:r>
              <a:rPr lang="en-US" b="1">
                <a:latin typeface="Barlow" pitchFamily="2" charset="77"/>
              </a:rPr>
              <a:t>23% </a:t>
            </a:r>
            <a:r>
              <a:rPr lang="en-US">
                <a:latin typeface="Barlow" pitchFamily="2" charset="77"/>
              </a:rPr>
              <a:t>people who have device protection churns.</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Same range of churn rate occurs in online backup too.</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Those who do not opt for internet service tend to have low churn rate comparatively in all the cases.</a:t>
            </a:r>
            <a:endParaRPr lang="en-US">
              <a:latin typeface="Barlow" pitchFamily="2" charset="77"/>
            </a:endParaRPr>
          </a:p>
          <a:p>
            <a:pPr marL="285750" indent="-285750">
              <a:buFont typeface="Wingdings" panose="05000000000000000000" charset="0"/>
              <a:buChar char=""/>
            </a:pPr>
            <a:endParaRPr lang="en-US"/>
          </a:p>
          <a:p>
            <a:pPr marL="285750" indent="-285750">
              <a:buFont typeface="Wingdings" panose="05000000000000000000" charset="0"/>
              <a:buChar cha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694"/>
            <a:ext cx="6485860" cy="425302"/>
          </a:xfrm>
        </p:spPr>
        <p:txBody>
          <a:bodyPr/>
          <a:lstStyle/>
          <a:p>
            <a:pPr algn="l"/>
            <a:r>
              <a:rPr lang="en-US" sz="2800"/>
              <a:t>WORKING WITH ALGORITHMS</a:t>
            </a:r>
            <a:endParaRPr lang="en-US" sz="2800"/>
          </a:p>
        </p:txBody>
      </p:sp>
      <p:pic>
        <p:nvPicPr>
          <p:cNvPr id="5" name="Picture 4" descr="Diagram&#10;&#10;Description automatically generated"/>
          <p:cNvPicPr>
            <a:picLocks noChangeAspect="1"/>
          </p:cNvPicPr>
          <p:nvPr/>
        </p:nvPicPr>
        <p:blipFill>
          <a:blip r:embed="rId1"/>
          <a:stretch>
            <a:fillRect/>
          </a:stretch>
        </p:blipFill>
        <p:spPr>
          <a:xfrm>
            <a:off x="424138" y="831555"/>
            <a:ext cx="4147862" cy="1740195"/>
          </a:xfrm>
          <a:prstGeom prst="rect">
            <a:avLst/>
          </a:prstGeom>
          <a:solidFill>
            <a:schemeClr val="lt1"/>
          </a:solidFill>
          <a:ln>
            <a:solidFill>
              <a:schemeClr val="accent2">
                <a:lumMod val="25000"/>
              </a:schemeClr>
            </a:solidFill>
          </a:ln>
        </p:spPr>
      </p:pic>
      <p:sp>
        <p:nvSpPr>
          <p:cNvPr id="6" name="TextBox 5"/>
          <p:cNvSpPr txBox="1"/>
          <p:nvPr/>
        </p:nvSpPr>
        <p:spPr>
          <a:xfrm>
            <a:off x="4922873" y="831555"/>
            <a:ext cx="2987749" cy="3323987"/>
          </a:xfrm>
          <a:prstGeom prst="rect">
            <a:avLst/>
          </a:prstGeom>
          <a:noFill/>
        </p:spPr>
        <p:txBody>
          <a:bodyPr wrap="square" rtlCol="0">
            <a:spAutoFit/>
          </a:bodyPr>
          <a:lstStyle/>
          <a:p>
            <a:pPr marL="285750" indent="-285750">
              <a:buFont typeface="Wingdings" panose="05000000000000000000" pitchFamily="2" charset="2"/>
              <a:buChar char="q"/>
            </a:pPr>
            <a:r>
              <a:rPr lang="en-US">
                <a:latin typeface="Barlow" pitchFamily="2" charset="77"/>
              </a:rPr>
              <a:t>For Modelling we have worked with three Algorithms</a:t>
            </a:r>
            <a:endParaRPr lang="en-US">
              <a:latin typeface="Barlow" pitchFamily="2" charset="77"/>
            </a:endParaRPr>
          </a:p>
          <a:p>
            <a:pPr marL="285750" indent="-285750">
              <a:buFont typeface="Wingdings" panose="05000000000000000000" pitchFamily="2" charset="2"/>
              <a:buChar char="q"/>
            </a:pPr>
            <a:endParaRPr lang="en-US">
              <a:latin typeface="Barlow" pitchFamily="2" charset="77"/>
            </a:endParaRPr>
          </a:p>
          <a:p>
            <a:pPr marL="285750" indent="-285750">
              <a:buFont typeface="Wingdings" panose="05000000000000000000" pitchFamily="2" charset="2"/>
              <a:buChar char="q"/>
            </a:pPr>
            <a:r>
              <a:rPr lang="en-US">
                <a:latin typeface="Barlow" pitchFamily="2" charset="77"/>
              </a:rPr>
              <a:t>For this purpose, we have taken SAS Enterprise Miner.</a:t>
            </a:r>
            <a:endParaRPr lang="en-US">
              <a:latin typeface="Barlow" pitchFamily="2" charset="77"/>
            </a:endParaRPr>
          </a:p>
          <a:p>
            <a:pPr marL="285750" indent="-285750">
              <a:buFont typeface="Wingdings" panose="05000000000000000000" pitchFamily="2" charset="2"/>
              <a:buChar char="q"/>
            </a:pPr>
            <a:endParaRPr lang="en-US">
              <a:latin typeface="Barlow" pitchFamily="2" charset="77"/>
            </a:endParaRPr>
          </a:p>
          <a:p>
            <a:pPr marL="285750" indent="-285750">
              <a:buFont typeface="Wingdings" panose="05000000000000000000" pitchFamily="2" charset="2"/>
              <a:buChar char="q"/>
            </a:pPr>
            <a:r>
              <a:rPr lang="en-US">
                <a:latin typeface="Barlow" pitchFamily="2" charset="77"/>
              </a:rPr>
              <a:t>The Excel Data is imported to the Input Data.</a:t>
            </a:r>
            <a:endParaRPr lang="en-US">
              <a:latin typeface="Barlow" pitchFamily="2" charset="77"/>
            </a:endParaRPr>
          </a:p>
          <a:p>
            <a:pPr marL="285750" indent="-285750">
              <a:buFont typeface="Wingdings" panose="05000000000000000000" pitchFamily="2" charset="2"/>
              <a:buChar char="q"/>
            </a:pPr>
            <a:endParaRPr lang="en-US">
              <a:latin typeface="Barlow" pitchFamily="2" charset="77"/>
            </a:endParaRPr>
          </a:p>
          <a:p>
            <a:pPr marL="285750" indent="-285750">
              <a:buFont typeface="Wingdings" panose="05000000000000000000" pitchFamily="2" charset="2"/>
              <a:buChar char="q"/>
            </a:pPr>
            <a:r>
              <a:rPr lang="en-US">
                <a:latin typeface="Barlow" pitchFamily="2" charset="77"/>
              </a:rPr>
              <a:t>The Data Partition is split as 80%  -  Training</a:t>
            </a:r>
            <a:endParaRPr lang="en-US">
              <a:latin typeface="Barlow" pitchFamily="2" charset="77"/>
            </a:endParaRPr>
          </a:p>
          <a:p>
            <a:r>
              <a:rPr lang="en-US">
                <a:latin typeface="Barlow" pitchFamily="2" charset="77"/>
              </a:rPr>
              <a:t>        10%  -  Validation</a:t>
            </a:r>
            <a:endParaRPr lang="en-US">
              <a:latin typeface="Barlow" pitchFamily="2" charset="77"/>
            </a:endParaRPr>
          </a:p>
          <a:p>
            <a:r>
              <a:rPr lang="en-US">
                <a:latin typeface="Barlow" pitchFamily="2" charset="77"/>
              </a:rPr>
              <a:t>        10%  -  Test</a:t>
            </a:r>
            <a:endParaRPr lang="en-US">
              <a:latin typeface="Barlow" pitchFamily="2" charset="77"/>
            </a:endParaRPr>
          </a:p>
          <a:p>
            <a:endParaRPr lang="en-US">
              <a:latin typeface="Barlow" pitchFamily="2" charset="77"/>
            </a:endParaRPr>
          </a:p>
          <a:p>
            <a:r>
              <a:rPr lang="en-US">
                <a:latin typeface="Barlow" pitchFamily="2" charset="77"/>
              </a:rPr>
              <a:t>       		</a:t>
            </a:r>
            <a:r>
              <a:rPr lang="en-US"/>
              <a:t>	</a:t>
            </a:r>
            <a:endParaRPr lang="en-US"/>
          </a:p>
        </p:txBody>
      </p:sp>
      <p:sp>
        <p:nvSpPr>
          <p:cNvPr id="7" name="TextBox 6"/>
          <p:cNvSpPr txBox="1"/>
          <p:nvPr/>
        </p:nvSpPr>
        <p:spPr>
          <a:xfrm>
            <a:off x="669851" y="2881423"/>
            <a:ext cx="3902149" cy="1600438"/>
          </a:xfrm>
          <a:prstGeom prst="rect">
            <a:avLst/>
          </a:prstGeom>
          <a:noFill/>
        </p:spPr>
        <p:txBody>
          <a:bodyPr wrap="square" rtlCol="0">
            <a:spAutoFit/>
          </a:bodyPr>
          <a:lstStyle/>
          <a:p>
            <a:pPr marL="285750" indent="-285750">
              <a:buFont typeface="Wingdings" panose="05000000000000000000" pitchFamily="2" charset="2"/>
              <a:buChar char="q"/>
            </a:pPr>
            <a:r>
              <a:rPr lang="en-US">
                <a:latin typeface="Barlow" pitchFamily="2" charset="77"/>
              </a:rPr>
              <a:t>Classification Tree and K-nearest neighbors, Logistic Regression are modelled with the churn data.</a:t>
            </a:r>
            <a:endParaRPr lang="en-US">
              <a:latin typeface="Barlow" pitchFamily="2" charset="77"/>
            </a:endParaRPr>
          </a:p>
          <a:p>
            <a:pPr marL="285750" indent="-285750">
              <a:buFont typeface="Wingdings" panose="05000000000000000000" pitchFamily="2" charset="2"/>
              <a:buChar char="q"/>
            </a:pPr>
            <a:endParaRPr lang="en-US">
              <a:latin typeface="Barlow" pitchFamily="2" charset="77"/>
            </a:endParaRPr>
          </a:p>
          <a:p>
            <a:pPr marL="285750" indent="-285750">
              <a:buFont typeface="Wingdings" panose="05000000000000000000" pitchFamily="2" charset="2"/>
              <a:buChar char="q"/>
            </a:pPr>
            <a:r>
              <a:rPr lang="en-US">
                <a:latin typeface="Barlow" pitchFamily="2" charset="77"/>
              </a:rPr>
              <a:t>The Model Comparison node compares both Decision Tree and KNN model and suggest the best one.</a:t>
            </a:r>
            <a:r>
              <a:rPr lang="en-US"/>
              <a:t> </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816009" cy="595422"/>
          </a:xfrm>
        </p:spPr>
        <p:txBody>
          <a:bodyPr/>
          <a:lstStyle/>
          <a:p>
            <a:pPr algn="l"/>
            <a:r>
              <a:rPr lang="en-US" sz="2800"/>
              <a:t>CLASSIFICATION TREE</a:t>
            </a:r>
            <a:endParaRPr lang="en-US" sz="2800"/>
          </a:p>
        </p:txBody>
      </p:sp>
      <p:pic>
        <p:nvPicPr>
          <p:cNvPr id="6" name="Picture 5" descr="Diagram&#10;&#10;Description automatically generated"/>
          <p:cNvPicPr>
            <a:picLocks noChangeAspect="1"/>
          </p:cNvPicPr>
          <p:nvPr/>
        </p:nvPicPr>
        <p:blipFill>
          <a:blip r:embed="rId1"/>
          <a:stretch>
            <a:fillRect/>
          </a:stretch>
        </p:blipFill>
        <p:spPr>
          <a:xfrm>
            <a:off x="3713932" y="595423"/>
            <a:ext cx="3580003" cy="2108246"/>
          </a:xfrm>
          <a:prstGeom prst="rect">
            <a:avLst/>
          </a:prstGeom>
        </p:spPr>
      </p:pic>
      <p:sp>
        <p:nvSpPr>
          <p:cNvPr id="7" name="TextBox 6"/>
          <p:cNvSpPr txBox="1"/>
          <p:nvPr/>
        </p:nvSpPr>
        <p:spPr>
          <a:xfrm>
            <a:off x="170121" y="595423"/>
            <a:ext cx="3242930" cy="4185761"/>
          </a:xfrm>
          <a:prstGeom prst="rect">
            <a:avLst/>
          </a:prstGeom>
          <a:noFill/>
        </p:spPr>
        <p:txBody>
          <a:bodyPr wrap="square" rtlCol="0">
            <a:spAutoFit/>
          </a:bodyPr>
          <a:lstStyle/>
          <a:p>
            <a:pPr marL="285750" indent="-285750">
              <a:buFont typeface="Wingdings" panose="05000000000000000000" pitchFamily="2" charset="2"/>
              <a:buChar char="v"/>
            </a:pPr>
            <a:r>
              <a:rPr lang="en-US">
                <a:latin typeface="Barlow" pitchFamily="2" charset="77"/>
              </a:rPr>
              <a:t>The Training data’s and the validation data’s churn percentage and the splits is given.</a:t>
            </a:r>
            <a:endParaRPr lang="en-US">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The Classification Tree is calculated based on the </a:t>
            </a:r>
            <a:r>
              <a:rPr lang="en-US" b="1">
                <a:latin typeface="Barlow" pitchFamily="2" charset="77"/>
              </a:rPr>
              <a:t>GINI index.</a:t>
            </a:r>
            <a:endParaRPr lang="en-US" b="1">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The Contract_0 represents the people who opted </a:t>
            </a:r>
            <a:r>
              <a:rPr lang="en-US" b="1">
                <a:latin typeface="Barlow" pitchFamily="2" charset="77"/>
              </a:rPr>
              <a:t>month-to-month </a:t>
            </a:r>
            <a:r>
              <a:rPr lang="en-US">
                <a:latin typeface="Barlow" pitchFamily="2" charset="77"/>
              </a:rPr>
              <a:t>plan, on which the first split occurs.</a:t>
            </a:r>
            <a:endParaRPr lang="en-US">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&lt; 0.5 are the people who opted one-year and two-year plan.</a:t>
            </a:r>
            <a:endParaRPr lang="en-US">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Internet Service_1 represents the </a:t>
            </a:r>
            <a:r>
              <a:rPr lang="en-US" b="1">
                <a:latin typeface="Barlow" pitchFamily="2" charset="77"/>
              </a:rPr>
              <a:t>fiber optic </a:t>
            </a:r>
            <a:r>
              <a:rPr lang="en-US">
                <a:latin typeface="Barlow" pitchFamily="2" charset="77"/>
              </a:rPr>
              <a:t>category.</a:t>
            </a:r>
            <a:endParaRPr lang="en-US">
              <a:latin typeface="Barlow" pitchFamily="2" charset="77"/>
            </a:endParaRP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endParaRPr lang="en-US"/>
          </a:p>
        </p:txBody>
      </p:sp>
      <p:sp>
        <p:nvSpPr>
          <p:cNvPr id="8" name="TextBox 7"/>
          <p:cNvSpPr txBox="1"/>
          <p:nvPr/>
        </p:nvSpPr>
        <p:spPr>
          <a:xfrm>
            <a:off x="3732028" y="2977116"/>
            <a:ext cx="4816549" cy="1600438"/>
          </a:xfrm>
          <a:prstGeom prst="rect">
            <a:avLst/>
          </a:prstGeom>
          <a:noFill/>
        </p:spPr>
        <p:txBody>
          <a:bodyPr wrap="square" rtlCol="0">
            <a:spAutoFit/>
          </a:bodyPr>
          <a:lstStyle/>
          <a:p>
            <a:pPr marL="285750" indent="-285750">
              <a:buFont typeface="Wingdings" panose="05000000000000000000" pitchFamily="2" charset="2"/>
              <a:buChar char="v"/>
            </a:pPr>
            <a:r>
              <a:rPr lang="en-US">
                <a:latin typeface="Barlow" pitchFamily="2" charset="77"/>
              </a:rPr>
              <a:t>Tenure is the number of months they have been the customer to the company.</a:t>
            </a:r>
            <a:endParaRPr lang="en-US">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Online_Security_1 represents the category of people who have </a:t>
            </a:r>
            <a:r>
              <a:rPr lang="en-US" b="1">
                <a:latin typeface="Barlow" pitchFamily="2" charset="77"/>
              </a:rPr>
              <a:t>not opted for Online Security.</a:t>
            </a:r>
            <a:endParaRPr lang="en-US" b="1">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Senior Citizen is a binary variable of 0/1.</a:t>
            </a:r>
            <a:endParaRPr lang="en-US">
              <a:latin typeface="Barlow" pitchFamily="2" charset="7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429"/>
            <a:ext cx="5720316" cy="489098"/>
          </a:xfrm>
        </p:spPr>
        <p:txBody>
          <a:bodyPr/>
          <a:lstStyle/>
          <a:p>
            <a:pPr algn="l"/>
            <a:r>
              <a:rPr lang="en-US" sz="2800"/>
              <a:t>MODEL FIT STATISTICS</a:t>
            </a:r>
            <a:endParaRPr lang="en-US" sz="2800"/>
          </a:p>
        </p:txBody>
      </p:sp>
      <p:pic>
        <p:nvPicPr>
          <p:cNvPr id="4" name="Picture 3" descr="A screenshot of a computer&#10;&#10;Description automatically generated with medium confidence"/>
          <p:cNvPicPr>
            <a:picLocks noChangeAspect="1"/>
          </p:cNvPicPr>
          <p:nvPr/>
        </p:nvPicPr>
        <p:blipFill>
          <a:blip r:embed="rId1"/>
          <a:stretch>
            <a:fillRect/>
          </a:stretch>
        </p:blipFill>
        <p:spPr>
          <a:xfrm>
            <a:off x="236217" y="648586"/>
            <a:ext cx="4335783" cy="3449356"/>
          </a:xfrm>
          <a:prstGeom prst="rect">
            <a:avLst/>
          </a:prstGeom>
          <a:ln>
            <a:solidFill>
              <a:schemeClr val="accent2">
                <a:lumMod val="25000"/>
              </a:schemeClr>
            </a:solidFill>
          </a:ln>
        </p:spPr>
      </p:pic>
      <p:pic>
        <p:nvPicPr>
          <p:cNvPr id="6" name="Picture 5" descr="Table&#10;&#10;Description automatically generated"/>
          <p:cNvPicPr>
            <a:picLocks noChangeAspect="1"/>
          </p:cNvPicPr>
          <p:nvPr/>
        </p:nvPicPr>
        <p:blipFill>
          <a:blip r:embed="rId2"/>
          <a:stretch>
            <a:fillRect/>
          </a:stretch>
        </p:blipFill>
        <p:spPr>
          <a:xfrm>
            <a:off x="4965404" y="648586"/>
            <a:ext cx="3795099" cy="3658121"/>
          </a:xfrm>
          <a:prstGeom prst="rect">
            <a:avLst/>
          </a:prstGeom>
          <a:ln>
            <a:solidFill>
              <a:schemeClr val="accent2">
                <a:lumMod val="25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88" y="99589"/>
            <a:ext cx="5386812" cy="543208"/>
          </a:xfrm>
        </p:spPr>
        <p:txBody>
          <a:bodyPr/>
          <a:lstStyle/>
          <a:p>
            <a:pPr algn="l"/>
            <a:r>
              <a:rPr lang="en-US" sz="2800"/>
              <a:t>LOGISTIC REGRESSION</a:t>
            </a:r>
            <a:endParaRPr lang="en-US" sz="2800"/>
          </a:p>
        </p:txBody>
      </p:sp>
      <p:pic>
        <p:nvPicPr>
          <p:cNvPr id="4" name="Picture 3" descr="Table&#10;&#10;Description automatically generated"/>
          <p:cNvPicPr>
            <a:picLocks noChangeAspect="1"/>
          </p:cNvPicPr>
          <p:nvPr/>
        </p:nvPicPr>
        <p:blipFill>
          <a:blip r:embed="rId1"/>
          <a:stretch>
            <a:fillRect/>
          </a:stretch>
        </p:blipFill>
        <p:spPr>
          <a:xfrm>
            <a:off x="99588" y="642797"/>
            <a:ext cx="2652049" cy="2132301"/>
          </a:xfrm>
          <a:prstGeom prst="rect">
            <a:avLst/>
          </a:prstGeom>
          <a:ln>
            <a:solidFill>
              <a:schemeClr val="tx2">
                <a:lumMod val="10000"/>
              </a:schemeClr>
            </a:solidFill>
          </a:ln>
        </p:spPr>
      </p:pic>
      <p:pic>
        <p:nvPicPr>
          <p:cNvPr id="6" name="Picture 5" descr="Table&#10;&#10;Description automatically generated"/>
          <p:cNvPicPr>
            <a:picLocks noChangeAspect="1"/>
          </p:cNvPicPr>
          <p:nvPr/>
        </p:nvPicPr>
        <p:blipFill>
          <a:blip r:embed="rId2"/>
          <a:stretch>
            <a:fillRect/>
          </a:stretch>
        </p:blipFill>
        <p:spPr>
          <a:xfrm>
            <a:off x="2870225" y="642797"/>
            <a:ext cx="3048325" cy="2132301"/>
          </a:xfrm>
          <a:prstGeom prst="rect">
            <a:avLst/>
          </a:prstGeom>
          <a:ln>
            <a:solidFill>
              <a:schemeClr val="tx2">
                <a:lumMod val="10000"/>
              </a:schemeClr>
            </a:solidFill>
          </a:ln>
        </p:spPr>
      </p:pic>
      <p:pic>
        <p:nvPicPr>
          <p:cNvPr id="8" name="Picture 7" descr="Table&#10;&#10;Description automatically generated"/>
          <p:cNvPicPr>
            <a:picLocks noChangeAspect="1"/>
          </p:cNvPicPr>
          <p:nvPr/>
        </p:nvPicPr>
        <p:blipFill>
          <a:blip r:embed="rId3"/>
          <a:stretch>
            <a:fillRect/>
          </a:stretch>
        </p:blipFill>
        <p:spPr>
          <a:xfrm>
            <a:off x="6037138" y="682637"/>
            <a:ext cx="2186777" cy="2052619"/>
          </a:xfrm>
          <a:prstGeom prst="rect">
            <a:avLst/>
          </a:prstGeom>
          <a:ln>
            <a:solidFill>
              <a:schemeClr val="tx2">
                <a:lumMod val="10000"/>
              </a:schemeClr>
            </a:solidFill>
          </a:ln>
        </p:spPr>
      </p:pic>
      <p:sp>
        <p:nvSpPr>
          <p:cNvPr id="9" name="TextBox 8"/>
          <p:cNvSpPr txBox="1"/>
          <p:nvPr/>
        </p:nvSpPr>
        <p:spPr>
          <a:xfrm>
            <a:off x="99588" y="3010110"/>
            <a:ext cx="8778598" cy="1815882"/>
          </a:xfrm>
          <a:prstGeom prst="rect">
            <a:avLst/>
          </a:prstGeom>
          <a:noFill/>
        </p:spPr>
        <p:txBody>
          <a:bodyPr wrap="square" rtlCol="0">
            <a:spAutoFit/>
          </a:bodyPr>
          <a:lstStyle/>
          <a:p>
            <a:pPr marL="285750" indent="-285750">
              <a:buFont typeface="Wingdings" panose="05000000000000000000" pitchFamily="2" charset="2"/>
              <a:buChar char="Ø"/>
            </a:pPr>
            <a:r>
              <a:rPr lang="en-US"/>
              <a:t>we found out that contract, tenure, online security are the three most important factors affecting customer churn according to Wald Chi-Square statistics.</a:t>
            </a:r>
            <a:endParaRPr lang="en-US"/>
          </a:p>
          <a:p>
            <a:pPr marL="285750" indent="-285750">
              <a:buFont typeface="Wingdings" panose="05000000000000000000" pitchFamily="2" charset="2"/>
              <a:buChar char="Ø"/>
            </a:pPr>
            <a:r>
              <a:rPr lang="en-US"/>
              <a:t>Accuracy: </a:t>
            </a:r>
            <a:endParaRPr lang="en-US"/>
          </a:p>
          <a:p>
            <a:r>
              <a:rPr lang="en-US"/>
              <a:t>	TP+TN/FN+TN+FP+TP</a:t>
            </a:r>
            <a:endParaRPr lang="en-US"/>
          </a:p>
          <a:p>
            <a:r>
              <a:rPr lang="en-US"/>
              <a:t>	3245+715/377+715+592+3245 = 0.8034. = 80.34%</a:t>
            </a:r>
            <a:endParaRPr lang="en-US"/>
          </a:p>
          <a:p>
            <a:pPr marL="285750" indent="-285750">
              <a:buFont typeface="Wingdings" panose="05000000000000000000" pitchFamily="2" charset="2"/>
              <a:buChar char="Ø"/>
            </a:pPr>
            <a:r>
              <a:rPr lang="en-US"/>
              <a:t>This means 19.66% of the customers are getting misclassified.</a:t>
            </a: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061"/>
            <a:ext cx="5592726" cy="489098"/>
          </a:xfrm>
        </p:spPr>
        <p:txBody>
          <a:bodyPr/>
          <a:lstStyle/>
          <a:p>
            <a:pPr algn="l"/>
            <a:r>
              <a:rPr lang="en-US" sz="2800"/>
              <a:t>K-NEAREST NEIGHBOR</a:t>
            </a:r>
            <a:endParaRPr lang="en-US" sz="2800"/>
          </a:p>
        </p:txBody>
      </p:sp>
      <p:pic>
        <p:nvPicPr>
          <p:cNvPr id="4" name="Picture 3" descr="A picture containing text, appliance, air conditioner&#10;&#10;Description automatically generated"/>
          <p:cNvPicPr>
            <a:picLocks noChangeAspect="1"/>
          </p:cNvPicPr>
          <p:nvPr/>
        </p:nvPicPr>
        <p:blipFill>
          <a:blip r:embed="rId1"/>
          <a:stretch>
            <a:fillRect/>
          </a:stretch>
        </p:blipFill>
        <p:spPr>
          <a:xfrm>
            <a:off x="202019" y="574159"/>
            <a:ext cx="3923414" cy="2121139"/>
          </a:xfrm>
          <a:prstGeom prst="rect">
            <a:avLst/>
          </a:prstGeom>
          <a:ln>
            <a:solidFill>
              <a:schemeClr val="tx2">
                <a:lumMod val="10000"/>
              </a:schemeClr>
            </a:solidFill>
          </a:ln>
        </p:spPr>
      </p:pic>
      <p:pic>
        <p:nvPicPr>
          <p:cNvPr id="6" name="Picture 5" descr="Table&#10;&#10;Description automatically generated"/>
          <p:cNvPicPr>
            <a:picLocks noChangeAspect="1"/>
          </p:cNvPicPr>
          <p:nvPr/>
        </p:nvPicPr>
        <p:blipFill>
          <a:blip r:embed="rId2"/>
          <a:stretch>
            <a:fillRect/>
          </a:stretch>
        </p:blipFill>
        <p:spPr>
          <a:xfrm>
            <a:off x="4572000" y="644531"/>
            <a:ext cx="2971595" cy="2050767"/>
          </a:xfrm>
          <a:prstGeom prst="rect">
            <a:avLst/>
          </a:prstGeom>
          <a:ln>
            <a:solidFill>
              <a:schemeClr val="tx2">
                <a:lumMod val="10000"/>
              </a:schemeClr>
            </a:solidFill>
          </a:ln>
        </p:spPr>
      </p:pic>
      <p:sp>
        <p:nvSpPr>
          <p:cNvPr id="7" name="TextBox 6"/>
          <p:cNvSpPr txBox="1"/>
          <p:nvPr/>
        </p:nvSpPr>
        <p:spPr>
          <a:xfrm>
            <a:off x="202019" y="2913321"/>
            <a:ext cx="4019107" cy="1384995"/>
          </a:xfrm>
          <a:prstGeom prst="rect">
            <a:avLst/>
          </a:prstGeom>
          <a:noFill/>
        </p:spPr>
        <p:txBody>
          <a:bodyPr wrap="square" rtlCol="0">
            <a:spAutoFit/>
          </a:bodyPr>
          <a:lstStyle/>
          <a:p>
            <a:pPr marL="285750" indent="-285750">
              <a:buFont typeface="Wingdings" panose="05000000000000000000" pitchFamily="2" charset="2"/>
              <a:buChar char="Ø"/>
            </a:pPr>
            <a:r>
              <a:rPr lang="en-US">
                <a:latin typeface="Barlow" pitchFamily="2" charset="77"/>
              </a:rPr>
              <a:t>The K-nearest neighbor, groups the data points based on how close the other data points are with them.</a:t>
            </a:r>
            <a:endParaRPr lang="en-US">
              <a:latin typeface="Barlow" pitchFamily="2" charset="77"/>
            </a:endParaRPr>
          </a:p>
          <a:p>
            <a:pPr marL="285750" indent="-285750">
              <a:buFont typeface="Wingdings" panose="05000000000000000000" pitchFamily="2" charset="2"/>
              <a:buChar char="Ø"/>
            </a:pPr>
            <a:endParaRPr lang="en-US">
              <a:latin typeface="Barlow" pitchFamily="2" charset="77"/>
            </a:endParaRPr>
          </a:p>
          <a:p>
            <a:pPr marL="285750" indent="-285750">
              <a:buFont typeface="Wingdings" panose="05000000000000000000" pitchFamily="2" charset="2"/>
              <a:buChar char="Ø"/>
            </a:pPr>
            <a:r>
              <a:rPr lang="en-US">
                <a:latin typeface="Barlow" pitchFamily="2" charset="77"/>
              </a:rPr>
              <a:t>For this model </a:t>
            </a:r>
            <a:r>
              <a:rPr lang="en-US" b="1">
                <a:latin typeface="Barlow" pitchFamily="2" charset="77"/>
              </a:rPr>
              <a:t>4 nearest neighbors </a:t>
            </a:r>
            <a:r>
              <a:rPr lang="en-US">
                <a:latin typeface="Barlow" pitchFamily="2" charset="77"/>
              </a:rPr>
              <a:t>are calculated.</a:t>
            </a:r>
            <a:endParaRPr lang="en-US">
              <a:latin typeface="Barlow" pitchFamily="2" charset="77"/>
            </a:endParaRPr>
          </a:p>
        </p:txBody>
      </p:sp>
      <p:sp>
        <p:nvSpPr>
          <p:cNvPr id="8" name="TextBox 7"/>
          <p:cNvSpPr txBox="1"/>
          <p:nvPr/>
        </p:nvSpPr>
        <p:spPr>
          <a:xfrm>
            <a:off x="4572000" y="2913321"/>
            <a:ext cx="4295553" cy="2031325"/>
          </a:xfrm>
          <a:prstGeom prst="rect">
            <a:avLst/>
          </a:prstGeom>
          <a:noFill/>
        </p:spPr>
        <p:txBody>
          <a:bodyPr wrap="square" rtlCol="0">
            <a:spAutoFit/>
          </a:bodyPr>
          <a:lstStyle/>
          <a:p>
            <a:pPr marL="285750" indent="-285750">
              <a:buFont typeface="Wingdings" panose="05000000000000000000" pitchFamily="2" charset="2"/>
              <a:buChar char="v"/>
            </a:pPr>
            <a:r>
              <a:rPr lang="en-US">
                <a:latin typeface="Barlow" pitchFamily="2" charset="77"/>
              </a:rPr>
              <a:t>Since any data point has the shortest distance to itself , it is taken into account as one of the neighbors.</a:t>
            </a:r>
            <a:endParaRPr lang="en-US">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The Domain experts will be able to tell us the best k-value</a:t>
            </a:r>
            <a:endParaRPr lang="en-US">
              <a:latin typeface="Barlow" pitchFamily="2" charset="77"/>
            </a:endParaRPr>
          </a:p>
          <a:p>
            <a:pPr marL="285750" indent="-285750">
              <a:buFont typeface="Wingdings" panose="05000000000000000000" pitchFamily="2" charset="2"/>
              <a:buChar char="v"/>
            </a:pPr>
            <a:endParaRPr lang="en-US">
              <a:latin typeface="Barlow" pitchFamily="2" charset="77"/>
            </a:endParaRPr>
          </a:p>
          <a:p>
            <a:pPr marL="285750" indent="-285750">
              <a:buFont typeface="Wingdings" panose="05000000000000000000" pitchFamily="2" charset="2"/>
              <a:buChar char="v"/>
            </a:pPr>
            <a:r>
              <a:rPr lang="en-US">
                <a:latin typeface="Barlow" pitchFamily="2" charset="77"/>
              </a:rPr>
              <a:t>Since the </a:t>
            </a:r>
            <a:r>
              <a:rPr lang="en-US" b="1">
                <a:latin typeface="Barlow" pitchFamily="2" charset="77"/>
              </a:rPr>
              <a:t>misclassification rate is 0.17 </a:t>
            </a:r>
            <a:r>
              <a:rPr lang="en-US">
                <a:latin typeface="Barlow" pitchFamily="2" charset="77"/>
              </a:rPr>
              <a:t>for this model (training data), we stopped here.</a:t>
            </a:r>
            <a:endParaRPr lang="en-US">
              <a:latin typeface="Barlow" pitchFamily="2" charset="7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0" y="95693"/>
            <a:ext cx="5688419" cy="414670"/>
          </a:xfrm>
        </p:spPr>
        <p:txBody>
          <a:bodyPr/>
          <a:lstStyle/>
          <a:p>
            <a:pPr algn="l"/>
            <a:r>
              <a:rPr lang="en-US" sz="2800"/>
              <a:t>MODEL COMPARISON</a:t>
            </a:r>
            <a:endParaRPr lang="en-US" sz="2800"/>
          </a:p>
        </p:txBody>
      </p:sp>
      <p:pic>
        <p:nvPicPr>
          <p:cNvPr id="4" name="Picture 3" descr="A picture containing table&#10;&#10;Description automatically generated"/>
          <p:cNvPicPr>
            <a:picLocks noChangeAspect="1"/>
          </p:cNvPicPr>
          <p:nvPr/>
        </p:nvPicPr>
        <p:blipFill>
          <a:blip r:embed="rId1"/>
          <a:stretch>
            <a:fillRect/>
          </a:stretch>
        </p:blipFill>
        <p:spPr>
          <a:xfrm>
            <a:off x="1084521" y="510363"/>
            <a:ext cx="6209525" cy="2995723"/>
          </a:xfrm>
          <a:prstGeom prst="rect">
            <a:avLst/>
          </a:prstGeom>
          <a:ln>
            <a:solidFill>
              <a:schemeClr val="tx2">
                <a:lumMod val="10000"/>
              </a:schemeClr>
            </a:solidFill>
          </a:ln>
        </p:spPr>
      </p:pic>
      <p:sp>
        <p:nvSpPr>
          <p:cNvPr id="5" name="TextBox 4"/>
          <p:cNvSpPr txBox="1"/>
          <p:nvPr/>
        </p:nvSpPr>
        <p:spPr>
          <a:xfrm>
            <a:off x="404037" y="3615070"/>
            <a:ext cx="8272130" cy="523220"/>
          </a:xfrm>
          <a:prstGeom prst="rect">
            <a:avLst/>
          </a:prstGeom>
          <a:noFill/>
        </p:spPr>
        <p:txBody>
          <a:bodyPr wrap="square" rtlCol="0">
            <a:spAutoFit/>
          </a:bodyPr>
          <a:lstStyle/>
          <a:p>
            <a:r>
              <a:rPr lang="en-US">
                <a:latin typeface="Barlow" pitchFamily="2" charset="77"/>
              </a:rPr>
              <a:t>Out of the two models, the </a:t>
            </a:r>
            <a:r>
              <a:rPr lang="en-US" b="1">
                <a:latin typeface="Barlow" pitchFamily="2" charset="77"/>
              </a:rPr>
              <a:t>DECISION TREE </a:t>
            </a:r>
            <a:r>
              <a:rPr lang="en-US">
                <a:latin typeface="Barlow" pitchFamily="2" charset="77"/>
              </a:rPr>
              <a:t>is taken as the best model. The Selection Criterion is the Misclassification Rate of Validation Data. Which is about 0.20 </a:t>
            </a:r>
            <a:endParaRPr lang="en-US">
              <a:latin typeface="Barlow" pitchFamily="2" charset="7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 y="67945"/>
            <a:ext cx="5681345" cy="821055"/>
          </a:xfrm>
        </p:spPr>
        <p:txBody>
          <a:bodyPr/>
          <a:lstStyle/>
          <a:p>
            <a:pPr algn="l"/>
            <a:r>
              <a:rPr lang="en-US" sz="2800"/>
              <a:t>REAL WORLD EXAMPLES</a:t>
            </a:r>
            <a:endParaRPr lang="en-US" sz="2800"/>
          </a:p>
        </p:txBody>
      </p:sp>
      <p:pic>
        <p:nvPicPr>
          <p:cNvPr id="4" name="Picture 3" descr="F6I4H2BJMFNZHB4RDDJBB37BFI"/>
          <p:cNvPicPr>
            <a:picLocks noChangeAspect="1"/>
          </p:cNvPicPr>
          <p:nvPr/>
        </p:nvPicPr>
        <p:blipFill>
          <a:blip r:embed="rId1"/>
          <a:stretch>
            <a:fillRect/>
          </a:stretch>
        </p:blipFill>
        <p:spPr>
          <a:xfrm>
            <a:off x="2760345" y="1444625"/>
            <a:ext cx="4008755" cy="2254885"/>
          </a:xfrm>
          <a:prstGeom prst="rect">
            <a:avLst/>
          </a:prstGeom>
        </p:spPr>
      </p:pic>
      <p:sp>
        <p:nvSpPr>
          <p:cNvPr id="5" name="Text Box 4"/>
          <p:cNvSpPr txBox="1"/>
          <p:nvPr/>
        </p:nvSpPr>
        <p:spPr>
          <a:xfrm>
            <a:off x="123825" y="1217930"/>
            <a:ext cx="2484755" cy="3322955"/>
          </a:xfrm>
          <a:prstGeom prst="rect">
            <a:avLst/>
          </a:prstGeom>
          <a:noFill/>
        </p:spPr>
        <p:txBody>
          <a:bodyPr wrap="square" rtlCol="0">
            <a:spAutoFit/>
          </a:bodyPr>
          <a:lstStyle/>
          <a:p>
            <a:pPr marL="285750" indent="-285750">
              <a:buFont typeface="Wingdings" panose="05000000000000000000" charset="0"/>
              <a:buChar char=""/>
            </a:pPr>
            <a:r>
              <a:rPr lang="en-US">
                <a:latin typeface="Chalkduster" panose="03050602040202020205" charset="0"/>
                <a:cs typeface="Chalkduster" panose="03050602040202020205" charset="0"/>
              </a:rPr>
              <a:t>Leading Telecom Companies like AT &amp; T put in a lot of efforts to predict churn and come up with the business plan to attract customers</a:t>
            </a:r>
            <a:endParaRPr lang="en-US">
              <a:latin typeface="Chalkduster" panose="03050602040202020205" charset="0"/>
              <a:cs typeface="Chalkduster" panose="03050602040202020205" charset="0"/>
            </a:endParaRPr>
          </a:p>
          <a:p>
            <a:pPr marL="285750" indent="-285750">
              <a:buFont typeface="Wingdings" panose="05000000000000000000" charset="0"/>
              <a:buChar char=""/>
            </a:pP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The Company has research labs in order to understand the customer population</a:t>
            </a:r>
            <a:endParaRPr lang="en-US">
              <a:latin typeface="Chalkduster" panose="03050602040202020205" charset="0"/>
              <a:cs typeface="Chalkduster" panose="03050602040202020205" charset="0"/>
            </a:endParaRPr>
          </a:p>
        </p:txBody>
      </p:sp>
      <p:sp>
        <p:nvSpPr>
          <p:cNvPr id="6" name="Text Box 5"/>
          <p:cNvSpPr txBox="1"/>
          <p:nvPr/>
        </p:nvSpPr>
        <p:spPr>
          <a:xfrm>
            <a:off x="6906895" y="1838960"/>
            <a:ext cx="2087245" cy="2891790"/>
          </a:xfrm>
          <a:prstGeom prst="rect">
            <a:avLst/>
          </a:prstGeom>
          <a:noFill/>
        </p:spPr>
        <p:txBody>
          <a:bodyPr wrap="square" rtlCol="0">
            <a:spAutoFit/>
          </a:bodyPr>
          <a:lstStyle/>
          <a:p>
            <a:pPr marL="285750" indent="-285750">
              <a:buFont typeface="Wingdings" panose="05000000000000000000" charset="0"/>
              <a:buChar char=""/>
            </a:pPr>
            <a:r>
              <a:rPr lang="en-US">
                <a:latin typeface="Chalkduster" panose="03050602040202020205" charset="0"/>
                <a:cs typeface="Chalkduster" panose="03050602040202020205" charset="0"/>
              </a:rPr>
              <a:t>Massive Data Generation - over 100M mobile devices, millions of IPTV customers, the largest Wi-Fi network in the US, and the network backbone that connects the entire internet.</a:t>
            </a:r>
            <a:endParaRPr lang="en-US">
              <a:latin typeface="Chalkduster" panose="03050602040202020205" charset="0"/>
              <a:cs typeface="Chalkduster" panose="03050602040202020205"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70" y="142240"/>
            <a:ext cx="5457190" cy="682625"/>
          </a:xfrm>
        </p:spPr>
        <p:txBody>
          <a:bodyPr/>
          <a:lstStyle/>
          <a:p>
            <a:pPr algn="l"/>
            <a:r>
              <a:rPr lang="en-US" sz="2800"/>
              <a:t>REAL WORLD EXAMPLES _ CONTD</a:t>
            </a:r>
            <a:endParaRPr lang="en-US" sz="2800"/>
          </a:p>
        </p:txBody>
      </p:sp>
      <p:sp>
        <p:nvSpPr>
          <p:cNvPr id="3" name="Text Box 2"/>
          <p:cNvSpPr txBox="1"/>
          <p:nvPr/>
        </p:nvSpPr>
        <p:spPr>
          <a:xfrm>
            <a:off x="77470" y="1068705"/>
            <a:ext cx="7566025" cy="2554545"/>
          </a:xfrm>
          <a:prstGeom prst="rect">
            <a:avLst/>
          </a:prstGeom>
          <a:noFill/>
        </p:spPr>
        <p:txBody>
          <a:bodyPr wrap="square" rtlCol="0">
            <a:spAutoFit/>
          </a:bodyPr>
          <a:lstStyle/>
          <a:p>
            <a:pPr marL="0" indent="0">
              <a:buFont typeface="Wingdings" panose="05000000000000000000" charset="0"/>
              <a:buNone/>
            </a:pPr>
            <a:r>
              <a:rPr lang="en-US" sz="1600">
                <a:latin typeface="Barlow" pitchFamily="2" charset="77"/>
              </a:rPr>
              <a:t>The main research areas are </a:t>
            </a:r>
            <a:endParaRPr lang="en-US" sz="1600">
              <a:latin typeface="Barlow" pitchFamily="2" charset="77"/>
            </a:endParaRPr>
          </a:p>
          <a:p>
            <a:pPr marL="285750" indent="-285750">
              <a:buFont typeface="Wingdings" panose="05000000000000000000" charset="0"/>
              <a:buChar char=""/>
            </a:pPr>
            <a:endParaRPr lang="en-US" sz="1600">
              <a:latin typeface="Barlow" pitchFamily="2" charset="77"/>
            </a:endParaRPr>
          </a:p>
          <a:p>
            <a:pPr marL="742950" lvl="1" indent="-285750">
              <a:buFont typeface="Wingdings" panose="05000000000000000000" charset="0"/>
              <a:buChar char=""/>
            </a:pPr>
            <a:r>
              <a:rPr lang="en-US" sz="1600" b="1">
                <a:latin typeface="Barlow" pitchFamily="2" charset="77"/>
                <a:cs typeface="Arial Bold" panose="020B0604020202090204" charset="0"/>
              </a:rPr>
              <a:t>Recommender Systems </a:t>
            </a:r>
            <a:r>
              <a:rPr lang="en-US" sz="1600">
                <a:latin typeface="Barlow" pitchFamily="2" charset="77"/>
              </a:rPr>
              <a:t>- predict items that a customer may like</a:t>
            </a:r>
            <a:endParaRPr lang="en-US" sz="1600">
              <a:latin typeface="Barlow" pitchFamily="2" charset="77"/>
            </a:endParaRPr>
          </a:p>
          <a:p>
            <a:pPr marL="742950" lvl="1" indent="-285750">
              <a:buFont typeface="Wingdings" panose="05000000000000000000" charset="0"/>
              <a:buChar char=""/>
            </a:pPr>
            <a:endParaRPr lang="en-US" sz="1600">
              <a:latin typeface="Barlow" pitchFamily="2" charset="77"/>
            </a:endParaRPr>
          </a:p>
          <a:p>
            <a:pPr marL="742950" lvl="1" indent="-285750">
              <a:buFont typeface="Wingdings" panose="05000000000000000000" charset="0"/>
              <a:buChar char=""/>
            </a:pPr>
            <a:r>
              <a:rPr lang="en-US" sz="1600" b="1">
                <a:latin typeface="Barlow" pitchFamily="2" charset="77"/>
                <a:cs typeface="Arial Bold" panose="020B0604020202090204" charset="0"/>
              </a:rPr>
              <a:t>Customer Experience Modeling</a:t>
            </a:r>
            <a:r>
              <a:rPr lang="en-US" sz="1600">
                <a:latin typeface="Barlow" pitchFamily="2" charset="77"/>
              </a:rPr>
              <a:t> - use statistical models/classifiers, text analysis, custom survey research, and GIS data mining to glean insights about our customers' experience with the services</a:t>
            </a:r>
            <a:endParaRPr lang="en-US" sz="1600">
              <a:latin typeface="Barlow" pitchFamily="2" charset="77"/>
            </a:endParaRPr>
          </a:p>
          <a:p>
            <a:pPr marL="457200" lvl="1" indent="0">
              <a:buFont typeface="Wingdings" panose="05000000000000000000" charset="0"/>
              <a:buNone/>
            </a:pPr>
            <a:endParaRPr lang="en-US" sz="1600">
              <a:latin typeface="Barlow" pitchFamily="2" charset="77"/>
            </a:endParaRPr>
          </a:p>
          <a:p>
            <a:pPr marL="742950" lvl="1" indent="-285750">
              <a:buFont typeface="Wingdings" panose="05000000000000000000" charset="0"/>
              <a:buChar char=""/>
            </a:pPr>
            <a:r>
              <a:rPr lang="en-US" sz="1600" b="1">
                <a:latin typeface="Barlow" pitchFamily="2" charset="77"/>
                <a:cs typeface="Arial Bold" panose="020B0604020202090204" charset="0"/>
              </a:rPr>
              <a:t>Human Mobility </a:t>
            </a:r>
            <a:r>
              <a:rPr lang="en-US" sz="1600">
                <a:latin typeface="Barlow" pitchFamily="2" charset="77"/>
              </a:rPr>
              <a:t>- studying data from mobile phone networks to understand how people live, work, and move.</a:t>
            </a:r>
            <a:endParaRPr lang="en-US" sz="1600">
              <a:latin typeface="Barlow"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016000" y="183515"/>
            <a:ext cx="7230110" cy="7594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Times New Roman Regular" panose="02020503050405090304" charset="0"/>
                <a:cs typeface="Times New Roman Regular" panose="02020503050405090304" charset="0"/>
              </a:rPr>
              <a:t>BACKGROUND</a:t>
            </a:r>
            <a:endParaRPr lang="en-US" sz="2800">
              <a:latin typeface="Times New Roman Regular" panose="02020503050405090304" charset="0"/>
              <a:cs typeface="Times New Roman Regular" panose="02020503050405090304" charset="0"/>
            </a:endParaRPr>
          </a:p>
        </p:txBody>
      </p:sp>
      <p:sp>
        <p:nvSpPr>
          <p:cNvPr id="2" name="Text Box 1"/>
          <p:cNvSpPr txBox="1"/>
          <p:nvPr/>
        </p:nvSpPr>
        <p:spPr>
          <a:xfrm>
            <a:off x="971550" y="1175385"/>
            <a:ext cx="6852285" cy="1169551"/>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 Telephone service companies, Internet service providers, pay TV companies, insurance firms, and alarm monitoring services, often use customer attrition analysis and customer attrition rates as one of their key business metrics because the cost of retaining an existing customer is far less than acquiring a new one. </a:t>
            </a:r>
            <a:endParaRPr lang="en-US">
              <a:latin typeface="Barlow" pitchFamily="2" charset="77"/>
            </a:endParaRPr>
          </a:p>
          <a:p>
            <a:pPr marL="0" indent="0">
              <a:buFont typeface="Wingdings" panose="05000000000000000000" charset="0"/>
              <a:buNone/>
            </a:pPr>
            <a:endParaRPr lang="en-US"/>
          </a:p>
        </p:txBody>
      </p:sp>
      <p:sp>
        <p:nvSpPr>
          <p:cNvPr id="6" name="Text Box 5"/>
          <p:cNvSpPr txBox="1"/>
          <p:nvPr/>
        </p:nvSpPr>
        <p:spPr>
          <a:xfrm>
            <a:off x="1680210" y="2727960"/>
            <a:ext cx="2252980" cy="2030095"/>
          </a:xfrm>
          <a:prstGeom prst="rect">
            <a:avLst/>
          </a:prstGeom>
          <a:noFill/>
        </p:spPr>
        <p:txBody>
          <a:bodyPr wrap="square" rtlCol="0">
            <a:spAutoFit/>
          </a:bodyPr>
          <a:lstStyle/>
          <a:p>
            <a:pPr algn="ctr"/>
            <a:r>
              <a:rPr lang="en-US" b="1">
                <a:latin typeface="Arial Bold" panose="020B0604020202090204" charset="0"/>
                <a:cs typeface="Arial Bold" panose="020B0604020202090204" charset="0"/>
              </a:rPr>
              <a:t>VOLUNTARY CHURN</a:t>
            </a:r>
            <a:endParaRPr lang="en-US" b="1">
              <a:latin typeface="Arial Bold" panose="020B0604020202090204" charset="0"/>
              <a:cs typeface="Arial Bold" panose="020B0604020202090204" charset="0"/>
            </a:endParaRPr>
          </a:p>
          <a:p>
            <a:endParaRPr lang="en-US"/>
          </a:p>
          <a:p>
            <a:pPr marL="285750" indent="-285750">
              <a:buFont typeface="Arial" panose="020B0604020202090204" pitchFamily="34" charset="0"/>
              <a:buChar char="•"/>
            </a:pPr>
            <a:r>
              <a:rPr lang="en-US" i="1">
                <a:latin typeface="Chalkduster" panose="03050602040202020205" charset="0"/>
                <a:cs typeface="Chalkduster" panose="03050602040202020205" charset="0"/>
              </a:rPr>
              <a:t>Voluntary churn occurs due to a decision by the customer to switch to another company or service provider</a:t>
            </a:r>
            <a:endParaRPr lang="en-US" i="1">
              <a:latin typeface="Chalkduster" panose="03050602040202020205" charset="0"/>
              <a:cs typeface="Chalkduster" panose="03050602040202020205" charset="0"/>
            </a:endParaRPr>
          </a:p>
        </p:txBody>
      </p:sp>
      <p:sp>
        <p:nvSpPr>
          <p:cNvPr id="7" name="Text Box 6"/>
          <p:cNvSpPr txBox="1"/>
          <p:nvPr/>
        </p:nvSpPr>
        <p:spPr>
          <a:xfrm>
            <a:off x="4521835" y="2727960"/>
            <a:ext cx="3204845" cy="2030095"/>
          </a:xfrm>
          <a:prstGeom prst="rect">
            <a:avLst/>
          </a:prstGeom>
          <a:noFill/>
        </p:spPr>
        <p:txBody>
          <a:bodyPr wrap="square" rtlCol="0">
            <a:spAutoFit/>
          </a:bodyPr>
          <a:lstStyle/>
          <a:p>
            <a:pPr algn="ctr"/>
            <a:r>
              <a:rPr lang="en-US" b="1">
                <a:latin typeface="Arial Bold" panose="020B0604020202090204" charset="0"/>
                <a:cs typeface="Arial Bold" panose="020B0604020202090204" charset="0"/>
              </a:rPr>
              <a:t>INVOLUNTARY CHURN</a:t>
            </a:r>
            <a:endParaRPr lang="en-US"/>
          </a:p>
          <a:p>
            <a:endParaRPr lang="en-US"/>
          </a:p>
          <a:p>
            <a:pPr marL="285750" indent="-285750">
              <a:buFont typeface="Arial" panose="020B0604020202090204" pitchFamily="34" charset="0"/>
              <a:buChar char="•"/>
            </a:pPr>
            <a:r>
              <a:rPr lang="en-US">
                <a:latin typeface="Chalkduster" panose="03050602040202020205" charset="0"/>
                <a:cs typeface="Chalkduster" panose="03050602040202020205" charset="0"/>
              </a:rPr>
              <a:t>Involuntary churn occurs due to circumstances such as a customer's relocation to a long-term care facility, death, or the relocation to a distant location</a:t>
            </a:r>
            <a:endParaRPr lang="en-US">
              <a:latin typeface="Chalkduster" panose="03050602040202020205" charset="0"/>
              <a:cs typeface="Chalkduster" panose="03050602040202020205"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270" y="127635"/>
            <a:ext cx="6610985" cy="511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90204"/>
              <a:buNone/>
            </a:pPr>
            <a:r>
              <a:rPr lang="en-US"/>
              <a:t>RESULTS</a:t>
            </a:r>
            <a:endParaRPr lang="en-US"/>
          </a:p>
          <a:p>
            <a:pPr marL="0" lvl="0" indent="0" algn="ctr" rtl="0">
              <a:spcBef>
                <a:spcPts val="0"/>
              </a:spcBef>
              <a:spcAft>
                <a:spcPts val="0"/>
              </a:spcAft>
              <a:buNone/>
            </a:pPr>
          </a:p>
        </p:txBody>
      </p:sp>
      <p:sp>
        <p:nvSpPr>
          <p:cNvPr id="3214" name="Google Shape;3214;p57"/>
          <p:cNvSpPr txBox="1">
            <a:spLocks noGrp="1"/>
          </p:cNvSpPr>
          <p:nvPr>
            <p:ph type="subTitle" idx="1"/>
          </p:nvPr>
        </p:nvSpPr>
        <p:spPr>
          <a:xfrm>
            <a:off x="4391025" y="639445"/>
            <a:ext cx="3856990" cy="376872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charset="0"/>
              <a:buChar char=""/>
            </a:pPr>
            <a:r>
              <a:rPr lang="en-US">
                <a:latin typeface="Barlow Semi Condensed"/>
                <a:ea typeface="Barlow Semi Condensed"/>
                <a:cs typeface="Barlow Semi Condensed"/>
                <a:sym typeface="Barlow Semi Condensed"/>
              </a:rPr>
              <a:t>Customer retention is one of the important part of profitable business</a:t>
            </a: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r>
              <a:rPr lang="en-US">
                <a:latin typeface="Barlow Semi Condensed"/>
                <a:ea typeface="Barlow Semi Condensed"/>
                <a:cs typeface="Barlow Semi Condensed"/>
                <a:sym typeface="Barlow Semi Condensed"/>
              </a:rPr>
              <a:t>The forerunners of the industry are now using analytics to serve the purpose</a:t>
            </a: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r>
              <a:rPr lang="en-US">
                <a:latin typeface="Barlow Semi Condensed"/>
                <a:ea typeface="Barlow Semi Condensed"/>
                <a:cs typeface="Barlow Semi Condensed"/>
                <a:sym typeface="Barlow Semi Condensed"/>
              </a:rPr>
              <a:t>Customer Behavior is complex and should be known to some extent for making business plans.</a:t>
            </a: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r>
              <a:rPr lang="en-US">
                <a:latin typeface="Barlow Semi Condensed"/>
                <a:ea typeface="Barlow Semi Condensed"/>
                <a:cs typeface="Barlow Semi Condensed"/>
                <a:sym typeface="Barlow Semi Condensed"/>
              </a:rPr>
              <a:t>Customer Churn Prediction is the foundation from where we can build the analytics</a:t>
            </a:r>
            <a:endParaRPr lang="en-US">
              <a:latin typeface="Barlow Semi Condensed"/>
              <a:ea typeface="Barlow Semi Condensed"/>
              <a:cs typeface="Barlow Semi Condensed"/>
              <a:sym typeface="Barlow Semi Condensed"/>
            </a:endParaRPr>
          </a:p>
          <a:p>
            <a:pPr marL="285750" lvl="0" indent="-285750" algn="l" rtl="0">
              <a:spcBef>
                <a:spcPts val="0"/>
              </a:spcBef>
              <a:spcAft>
                <a:spcPts val="0"/>
              </a:spcAft>
              <a:buClr>
                <a:schemeClr val="dk1"/>
              </a:buClr>
              <a:buSzPts val="1100"/>
              <a:buFont typeface="Wingdings" panose="05000000000000000000" charset="0"/>
              <a:buChar char=""/>
            </a:pPr>
            <a:endParaRPr lang="en-US">
              <a:latin typeface="Barlow Semi Condensed"/>
              <a:ea typeface="Barlow Semi Condensed"/>
              <a:cs typeface="Barlow Semi Condensed"/>
              <a:sym typeface="Barlow Semi Condensed"/>
            </a:endParaRPr>
          </a:p>
        </p:txBody>
      </p:sp>
      <p:grpSp>
        <p:nvGrpSpPr>
          <p:cNvPr id="3215" name="Google Shape;3215;p57"/>
          <p:cNvGrpSpPr/>
          <p:nvPr/>
        </p:nvGrpSpPr>
        <p:grpSpPr>
          <a:xfrm>
            <a:off x="899732" y="1267891"/>
            <a:ext cx="3584753" cy="2934361"/>
            <a:chOff x="845850" y="467825"/>
            <a:chExt cx="5996575" cy="4908600"/>
          </a:xfrm>
        </p:grpSpPr>
        <p:sp>
          <p:nvSpPr>
            <p:cNvPr id="3216" name="Google Shape;3216;p57"/>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57"/>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57"/>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57"/>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7"/>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7"/>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7"/>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7"/>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7"/>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7"/>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7"/>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7"/>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7"/>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57"/>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57"/>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7"/>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7"/>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7"/>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7"/>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7"/>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7"/>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7"/>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7"/>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7"/>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7"/>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7"/>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7"/>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7"/>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7"/>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7"/>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7"/>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57"/>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57"/>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57"/>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7"/>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7"/>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7"/>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7"/>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7"/>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7"/>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7"/>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7"/>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7"/>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7"/>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7"/>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7"/>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7"/>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7"/>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7"/>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7"/>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7"/>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7"/>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7"/>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7"/>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7"/>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7"/>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7"/>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7"/>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7"/>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7"/>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7"/>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7"/>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57"/>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7"/>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7"/>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7"/>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57"/>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57"/>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7"/>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57"/>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57"/>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57"/>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7"/>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57"/>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57"/>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7"/>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7"/>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7"/>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7"/>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7"/>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7"/>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7"/>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7"/>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7"/>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7"/>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7"/>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7"/>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7"/>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7"/>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7"/>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7"/>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7"/>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7"/>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7"/>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7"/>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7"/>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7"/>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7"/>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7"/>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7"/>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7"/>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7"/>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57"/>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57"/>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57"/>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57"/>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7"/>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7"/>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7"/>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7"/>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7"/>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7"/>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7"/>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7"/>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7"/>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7"/>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7"/>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7"/>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7"/>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7"/>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7"/>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7"/>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7"/>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7"/>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7"/>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7"/>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7"/>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7"/>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57"/>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57"/>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57"/>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57"/>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57"/>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57"/>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57"/>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57"/>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57"/>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57"/>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57"/>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57"/>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57"/>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57"/>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57"/>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57"/>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57"/>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57"/>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57"/>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57"/>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57"/>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57"/>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57"/>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57"/>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57"/>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57"/>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57"/>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57"/>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57"/>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7"/>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7"/>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7"/>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7"/>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7"/>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57"/>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57"/>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57"/>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57"/>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57"/>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57"/>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57"/>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57"/>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57"/>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57"/>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57"/>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57"/>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57"/>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57"/>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57"/>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57"/>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57"/>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57"/>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57"/>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57"/>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57"/>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57"/>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57"/>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57"/>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57"/>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57"/>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57"/>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57"/>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57"/>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57"/>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57"/>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57"/>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57"/>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57"/>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57"/>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57"/>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57"/>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57"/>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57"/>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57"/>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57"/>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7"/>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57"/>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57"/>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57"/>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7"/>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57"/>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57"/>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7"/>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57"/>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57"/>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57"/>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7"/>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57"/>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57"/>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57"/>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57"/>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57"/>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57"/>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57"/>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57"/>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57"/>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57"/>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57"/>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57"/>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57"/>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57"/>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57"/>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57"/>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57"/>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57"/>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57"/>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57"/>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1"/>
          <a:srcRect l="1484" r="1494"/>
          <a:stretch>
            <a:fillRect/>
          </a:stretch>
        </p:blipFill>
        <p:spPr>
          <a:xfrm>
            <a:off x="4720771" y="1580762"/>
            <a:ext cx="2741302" cy="1589316"/>
          </a:xfrm>
          <a:prstGeom prst="rect">
            <a:avLst/>
          </a:prstGeom>
          <a:noFill/>
          <a:ln>
            <a:noFill/>
          </a:ln>
        </p:spPr>
      </p:pic>
      <p:sp>
        <p:nvSpPr>
          <p:cNvPr id="3514" name="Google Shape;3514;p62"/>
          <p:cNvSpPr txBox="1">
            <a:spLocks noGrp="1"/>
          </p:cNvSpPr>
          <p:nvPr>
            <p:ph type="body" idx="1"/>
          </p:nvPr>
        </p:nvSpPr>
        <p:spPr>
          <a:xfrm>
            <a:off x="464185" y="1007110"/>
            <a:ext cx="3446780" cy="294005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Wingdings" panose="05000000000000000000" charset="0"/>
              <a:buChar char=""/>
            </a:pPr>
            <a:r>
              <a:rPr lang="en-US" spc="-50">
                <a:sym typeface="+mn-ea"/>
              </a:rPr>
              <a:t>Plan to convert month-to-month customers to </a:t>
            </a:r>
            <a:r>
              <a:rPr lang="en-US" b="1" spc="-50">
                <a:sym typeface="+mn-ea"/>
              </a:rPr>
              <a:t>longer contract</a:t>
            </a:r>
            <a:r>
              <a:rPr b="1" spc="-50">
                <a:sym typeface="+mn-ea"/>
              </a:rPr>
              <a:t> </a:t>
            </a:r>
            <a:endParaRPr b="1" spc="-50">
              <a:sym typeface="+mn-ea"/>
            </a:endParaRPr>
          </a:p>
          <a:p>
            <a:pPr marL="285750" lvl="0" indent="-285750" algn="l" rtl="0">
              <a:spcBef>
                <a:spcPts val="0"/>
              </a:spcBef>
              <a:spcAft>
                <a:spcPts val="0"/>
              </a:spcAft>
              <a:buClr>
                <a:schemeClr val="dk1"/>
              </a:buClr>
              <a:buSzPts val="1100"/>
              <a:buFont typeface="Wingdings" panose="05000000000000000000" charset="0"/>
              <a:buChar char=""/>
            </a:pPr>
            <a:endParaRPr spc="-50">
              <a:sym typeface="+mn-ea"/>
            </a:endParaRPr>
          </a:p>
          <a:p>
            <a:pPr marL="285750" lvl="0" indent="-285750" algn="l" rtl="0">
              <a:spcBef>
                <a:spcPts val="0"/>
              </a:spcBef>
              <a:spcAft>
                <a:spcPts val="0"/>
              </a:spcAft>
              <a:buClr>
                <a:schemeClr val="dk1"/>
              </a:buClr>
              <a:buSzPts val="1100"/>
              <a:buFont typeface="Wingdings" panose="05000000000000000000" charset="0"/>
              <a:buChar char=""/>
            </a:pPr>
            <a:r>
              <a:rPr lang="en-US" spc="-50">
                <a:sym typeface="+mn-ea"/>
              </a:rPr>
              <a:t>Campaigns / offers attracting </a:t>
            </a:r>
            <a:r>
              <a:rPr lang="en-US" b="1" spc="-50">
                <a:sym typeface="+mn-ea"/>
              </a:rPr>
              <a:t>senior citizens</a:t>
            </a:r>
            <a:endParaRPr b="1" spc="-50">
              <a:sym typeface="+mn-ea"/>
            </a:endParaRPr>
          </a:p>
          <a:p>
            <a:pPr marL="0" lvl="0" indent="0" algn="l" rtl="0">
              <a:spcBef>
                <a:spcPts val="0"/>
              </a:spcBef>
              <a:spcAft>
                <a:spcPts val="0"/>
              </a:spcAft>
              <a:buClr>
                <a:schemeClr val="dk1"/>
              </a:buClr>
              <a:buSzPts val="1100"/>
              <a:buFont typeface="Wingdings" panose="05000000000000000000" charset="0"/>
            </a:pPr>
            <a:r>
              <a:rPr b="1" spc="-50">
                <a:sym typeface="+mn-ea"/>
              </a:rPr>
              <a:t> </a:t>
            </a:r>
            <a:endParaRPr b="1" spc="-50">
              <a:sym typeface="+mn-ea"/>
            </a:endParaRPr>
          </a:p>
          <a:p>
            <a:pPr marL="0" lvl="0" indent="0" algn="l" rtl="0">
              <a:spcBef>
                <a:spcPts val="0"/>
              </a:spcBef>
              <a:spcAft>
                <a:spcPts val="0"/>
              </a:spcAft>
              <a:buClr>
                <a:schemeClr val="dk1"/>
              </a:buClr>
              <a:buSzPts val="1100"/>
              <a:buFont typeface="Wingdings" panose="05000000000000000000" charset="0"/>
            </a:pPr>
            <a:endParaRPr spc="-50">
              <a:sym typeface="+mn-ea"/>
            </a:endParaRPr>
          </a:p>
          <a:p>
            <a:pPr marL="285750" lvl="0" indent="-285750" algn="l" rtl="0">
              <a:spcBef>
                <a:spcPts val="0"/>
              </a:spcBef>
              <a:spcAft>
                <a:spcPts val="0"/>
              </a:spcAft>
              <a:buClr>
                <a:schemeClr val="dk1"/>
              </a:buClr>
              <a:buSzPts val="1100"/>
              <a:buFont typeface="Wingdings" panose="05000000000000000000" charset="0"/>
              <a:buChar char=""/>
            </a:pPr>
            <a:r>
              <a:rPr spc="-75">
                <a:sym typeface="+mn-ea"/>
              </a:rPr>
              <a:t>Quality in </a:t>
            </a:r>
            <a:r>
              <a:rPr b="1" spc="-55">
                <a:sym typeface="+mn-ea"/>
              </a:rPr>
              <a:t>Fiber </a:t>
            </a:r>
            <a:r>
              <a:rPr b="1" spc="-50">
                <a:sym typeface="+mn-ea"/>
              </a:rPr>
              <a:t>Optic </a:t>
            </a:r>
            <a:r>
              <a:rPr lang="en-US" spc="-50">
                <a:sym typeface="+mn-ea"/>
              </a:rPr>
              <a:t>should be improved where churn rate is high</a:t>
            </a:r>
            <a:endParaRPr lang="en-US" spc="-50">
              <a:latin typeface="Barlow Semi Condensed"/>
              <a:ea typeface="Barlow Semi Condensed"/>
              <a:cs typeface="Barlow Semi Condensed"/>
              <a:sym typeface="+mn-ea"/>
            </a:endParaRPr>
          </a:p>
        </p:txBody>
      </p:sp>
      <p:sp>
        <p:nvSpPr>
          <p:cNvPr id="3515" name="Google Shape;3515;p62"/>
          <p:cNvSpPr txBox="1">
            <a:spLocks noGrp="1"/>
          </p:cNvSpPr>
          <p:nvPr>
            <p:ph type="title"/>
          </p:nvPr>
        </p:nvSpPr>
        <p:spPr>
          <a:xfrm>
            <a:off x="2098675" y="347345"/>
            <a:ext cx="4947285" cy="374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RECOMMENDATIONS</a:t>
            </a:r>
            <a:endParaRPr lang="en-US"/>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1"/>
          <a:srcRect l="1484" r="1494"/>
          <a:stretch>
            <a:fillRect/>
          </a:stretch>
        </p:blipFill>
        <p:spPr>
          <a:xfrm>
            <a:off x="4720771" y="1580762"/>
            <a:ext cx="2741302" cy="1589316"/>
          </a:xfrm>
          <a:prstGeom prst="rect">
            <a:avLst/>
          </a:prstGeom>
          <a:noFill/>
          <a:ln>
            <a:noFill/>
          </a:ln>
        </p:spPr>
      </p:pic>
      <p:sp>
        <p:nvSpPr>
          <p:cNvPr id="3514" name="Google Shape;3514;p62"/>
          <p:cNvSpPr txBox="1">
            <a:spLocks noGrp="1"/>
          </p:cNvSpPr>
          <p:nvPr>
            <p:ph type="body" idx="1"/>
          </p:nvPr>
        </p:nvSpPr>
        <p:spPr>
          <a:xfrm>
            <a:off x="464185" y="932815"/>
            <a:ext cx="3446780" cy="33610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Wingdings" panose="05000000000000000000" charset="0"/>
              <a:buChar char=""/>
            </a:pPr>
            <a:r>
              <a:rPr spc="-85">
                <a:sym typeface="+mn-ea"/>
              </a:rPr>
              <a:t>Improvement </a:t>
            </a:r>
            <a:r>
              <a:rPr spc="-60">
                <a:sym typeface="+mn-ea"/>
              </a:rPr>
              <a:t>on the Technical </a:t>
            </a:r>
            <a:r>
              <a:rPr spc="-55">
                <a:sym typeface="+mn-ea"/>
              </a:rPr>
              <a:t>support </a:t>
            </a:r>
            <a:r>
              <a:rPr spc="-60">
                <a:sym typeface="+mn-ea"/>
              </a:rPr>
              <a:t>on </a:t>
            </a:r>
            <a:r>
              <a:rPr spc="-80">
                <a:sym typeface="+mn-ea"/>
              </a:rPr>
              <a:t>all </a:t>
            </a:r>
            <a:r>
              <a:rPr spc="-50">
                <a:sym typeface="+mn-ea"/>
              </a:rPr>
              <a:t>services </a:t>
            </a:r>
            <a:r>
              <a:rPr spc="-80">
                <a:sym typeface="+mn-ea"/>
              </a:rPr>
              <a:t>like</a:t>
            </a:r>
            <a:r>
              <a:rPr spc="-30">
                <a:sym typeface="+mn-ea"/>
              </a:rPr>
              <a:t> </a:t>
            </a:r>
            <a:r>
              <a:rPr b="1" spc="-85">
                <a:sym typeface="+mn-ea"/>
              </a:rPr>
              <a:t>streaming</a:t>
            </a:r>
            <a:endParaRPr b="1" spc="-85"/>
          </a:p>
          <a:p>
            <a:pPr marL="285750" lvl="0" indent="-285750" algn="l" rtl="0">
              <a:spcBef>
                <a:spcPts val="0"/>
              </a:spcBef>
              <a:spcAft>
                <a:spcPts val="0"/>
              </a:spcAft>
              <a:buClr>
                <a:schemeClr val="dk1"/>
              </a:buClr>
              <a:buSzPts val="1100"/>
              <a:buFont typeface="Wingdings" panose="05000000000000000000" charset="0"/>
              <a:buChar char=""/>
            </a:pPr>
            <a:endParaRPr spc="-50">
              <a:latin typeface="Barlow Semi Condensed"/>
              <a:ea typeface="Barlow Semi Condensed"/>
              <a:cs typeface="Barlow Semi Condensed"/>
              <a:sym typeface="Barlow Semi Condensed"/>
            </a:endParaRPr>
          </a:p>
          <a:p>
            <a:pPr marL="285750" indent="-285750">
              <a:buClr>
                <a:schemeClr val="dk1"/>
              </a:buClr>
              <a:buSzPts val="1100"/>
              <a:buFont typeface="Wingdings" panose="05000000000000000000" charset="0"/>
              <a:buChar char=""/>
            </a:pPr>
            <a:r>
              <a:rPr spc="-60">
                <a:sym typeface="+mn-ea"/>
              </a:rPr>
              <a:t>Exclusive </a:t>
            </a:r>
            <a:r>
              <a:rPr spc="-65">
                <a:sym typeface="+mn-ea"/>
              </a:rPr>
              <a:t>offers </a:t>
            </a:r>
            <a:r>
              <a:rPr spc="-70">
                <a:sym typeface="+mn-ea"/>
              </a:rPr>
              <a:t>for </a:t>
            </a:r>
            <a:r>
              <a:rPr spc="-60">
                <a:sym typeface="+mn-ea"/>
              </a:rPr>
              <a:t>at least </a:t>
            </a:r>
            <a:r>
              <a:rPr spc="-75">
                <a:sym typeface="+mn-ea"/>
              </a:rPr>
              <a:t>till </a:t>
            </a:r>
            <a:r>
              <a:rPr spc="-5">
                <a:sym typeface="+mn-ea"/>
              </a:rPr>
              <a:t>20 </a:t>
            </a:r>
            <a:r>
              <a:rPr spc="-65">
                <a:sym typeface="+mn-ea"/>
              </a:rPr>
              <a:t>Months </a:t>
            </a:r>
            <a:r>
              <a:rPr spc="-70">
                <a:sym typeface="+mn-ea"/>
              </a:rPr>
              <a:t>for </a:t>
            </a:r>
            <a:r>
              <a:rPr lang="en-US" b="1" spc="-60">
                <a:sym typeface="+mn-ea"/>
              </a:rPr>
              <a:t>retention plans</a:t>
            </a:r>
            <a:endParaRPr b="1" spc="-60"/>
          </a:p>
          <a:p>
            <a:pPr marL="0" lvl="0" indent="0" algn="l" rtl="0">
              <a:spcBef>
                <a:spcPts val="0"/>
              </a:spcBef>
              <a:spcAft>
                <a:spcPts val="0"/>
              </a:spcAft>
              <a:buClr>
                <a:schemeClr val="dk1"/>
              </a:buClr>
              <a:buSzPts val="1100"/>
              <a:buFont typeface="Wingdings" panose="05000000000000000000" charset="0"/>
            </a:pPr>
            <a:endParaRPr spc="-55">
              <a:sym typeface="+mn-ea"/>
            </a:endParaRPr>
          </a:p>
          <a:p>
            <a:pPr marL="0" lvl="0" indent="0" algn="l" rtl="0">
              <a:spcBef>
                <a:spcPts val="0"/>
              </a:spcBef>
              <a:spcAft>
                <a:spcPts val="0"/>
              </a:spcAft>
              <a:buClr>
                <a:schemeClr val="dk1"/>
              </a:buClr>
              <a:buSzPts val="1100"/>
              <a:buFont typeface="Wingdings" panose="05000000000000000000" charset="0"/>
            </a:pPr>
            <a:endParaRPr spc="-50">
              <a:latin typeface="Barlow Semi Condensed"/>
              <a:ea typeface="Barlow Semi Condensed"/>
              <a:cs typeface="Barlow Semi Condensed"/>
              <a:sym typeface="Barlow Semi Condensed"/>
            </a:endParaRPr>
          </a:p>
        </p:txBody>
      </p:sp>
      <p:sp>
        <p:nvSpPr>
          <p:cNvPr id="3515" name="Google Shape;3515;p62"/>
          <p:cNvSpPr txBox="1">
            <a:spLocks noGrp="1"/>
          </p:cNvSpPr>
          <p:nvPr>
            <p:ph type="title"/>
          </p:nvPr>
        </p:nvSpPr>
        <p:spPr>
          <a:xfrm>
            <a:off x="2098675" y="347345"/>
            <a:ext cx="4947285" cy="374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RECOMMENDATIONS</a:t>
            </a:r>
            <a:endParaRPr lang="en-US"/>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70" y="55880"/>
            <a:ext cx="5607050" cy="636270"/>
          </a:xfrm>
        </p:spPr>
        <p:txBody>
          <a:bodyPr/>
          <a:lstStyle/>
          <a:p>
            <a:pPr algn="l"/>
            <a:r>
              <a:rPr lang="en-US" sz="2800"/>
              <a:t>CITATIONS</a:t>
            </a:r>
            <a:endParaRPr lang="en-US" sz="2800"/>
          </a:p>
        </p:txBody>
      </p:sp>
      <p:sp>
        <p:nvSpPr>
          <p:cNvPr id="3" name="Text Box 2"/>
          <p:cNvSpPr txBox="1"/>
          <p:nvPr/>
        </p:nvSpPr>
        <p:spPr>
          <a:xfrm>
            <a:off x="123825" y="882015"/>
            <a:ext cx="8038465" cy="2584450"/>
          </a:xfrm>
          <a:prstGeom prst="rect">
            <a:avLst/>
          </a:prstGeom>
          <a:noFill/>
        </p:spPr>
        <p:txBody>
          <a:bodyPr wrap="square" rtlCol="0">
            <a:spAutoFit/>
          </a:bodyPr>
          <a:lstStyle/>
          <a:p>
            <a:pPr marL="285750" indent="-285750">
              <a:buFont typeface="Wingdings" panose="05000000000000000000" charset="0"/>
              <a:buChar char=""/>
            </a:pPr>
            <a:r>
              <a:rPr lang="en-US" sz="1800"/>
              <a:t>https://</a:t>
            </a:r>
            <a:r>
              <a:rPr lang="en-US" sz="1800" err="1"/>
              <a:t>www.kaggle.com</a:t>
            </a:r>
            <a:r>
              <a:rPr lang="en-US" sz="1800"/>
              <a:t>/</a:t>
            </a:r>
            <a:r>
              <a:rPr lang="en-US" sz="1800" err="1"/>
              <a:t>blastchar</a:t>
            </a:r>
            <a:r>
              <a:rPr lang="en-US" sz="1800"/>
              <a:t>/telco-customer-churn</a:t>
            </a:r>
            <a:endParaRPr lang="en-US" sz="1800"/>
          </a:p>
          <a:p>
            <a:pPr marL="0" indent="0">
              <a:buFont typeface="Wingdings" panose="05000000000000000000" charset="0"/>
              <a:buNone/>
            </a:pPr>
            <a:endParaRPr lang="en-US" sz="1800"/>
          </a:p>
          <a:p>
            <a:pPr marL="285750" indent="-285750">
              <a:buFont typeface="Wingdings" panose="05000000000000000000" charset="0"/>
              <a:buChar char=""/>
            </a:pPr>
            <a:r>
              <a:rPr lang="en-US" sz="1800"/>
              <a:t>https://</a:t>
            </a:r>
            <a:r>
              <a:rPr lang="en-US" sz="1800" err="1"/>
              <a:t>scholar.google.com</a:t>
            </a:r>
            <a:r>
              <a:rPr lang="en-US" sz="1800"/>
              <a:t>/</a:t>
            </a:r>
            <a:r>
              <a:rPr lang="en-US" sz="1800" err="1"/>
              <a:t>scholar?q</a:t>
            </a:r>
            <a:r>
              <a:rPr lang="en-US" sz="1800"/>
              <a:t>=At%26t+churn+prediction&amp;hl=</a:t>
            </a:r>
            <a:r>
              <a:rPr lang="en-US" sz="1800" err="1"/>
              <a:t>en&amp;as_sdt</a:t>
            </a:r>
            <a:r>
              <a:rPr lang="en-US" sz="1800"/>
              <a:t>=0&amp;as_vis=1&amp;oi=</a:t>
            </a:r>
            <a:r>
              <a:rPr lang="en-US" sz="1800" err="1"/>
              <a:t>scholart</a:t>
            </a:r>
            <a:endParaRPr lang="en-US" sz="1800"/>
          </a:p>
          <a:p>
            <a:pPr marL="0" indent="0">
              <a:buFont typeface="Wingdings" panose="05000000000000000000" charset="0"/>
              <a:buNone/>
            </a:pPr>
            <a:endParaRPr lang="en-US" sz="1800"/>
          </a:p>
          <a:p>
            <a:pPr marL="285750" indent="-285750">
              <a:buFont typeface="Wingdings" panose="05000000000000000000" charset="0"/>
              <a:buChar char=""/>
            </a:pPr>
            <a:r>
              <a:rPr lang="en-US" sz="1800"/>
              <a:t>http://</a:t>
            </a:r>
            <a:r>
              <a:rPr lang="en-US" sz="1800" err="1"/>
              <a:t>stats.research.att.com</a:t>
            </a:r>
            <a:r>
              <a:rPr lang="en-US" sz="1800"/>
              <a:t>/</a:t>
            </a:r>
            <a:r>
              <a:rPr lang="en-US" sz="1800" err="1"/>
              <a:t>research.php</a:t>
            </a:r>
            <a:endParaRPr lang="en-US" sz="1800"/>
          </a:p>
          <a:p>
            <a:pPr marL="285750" indent="-285750">
              <a:buFont typeface="Wingdings" panose="05000000000000000000" charset="0"/>
              <a:buChar char=""/>
            </a:pPr>
            <a:endParaRPr lang="en-US" sz="1800"/>
          </a:p>
          <a:p>
            <a:pPr marL="285750" indent="-285750">
              <a:buFont typeface="Wingdings" panose="05000000000000000000" charset="0"/>
              <a:buChar char=""/>
            </a:pPr>
            <a:r>
              <a:rPr lang="en-US" sz="1800"/>
              <a:t>https://</a:t>
            </a:r>
            <a:r>
              <a:rPr lang="en-US" sz="1800" err="1"/>
              <a:t>www.sciencedirect.com</a:t>
            </a:r>
            <a:r>
              <a:rPr lang="en-US" sz="1800"/>
              <a:t>/science/article/</a:t>
            </a:r>
            <a:r>
              <a:rPr lang="en-US" sz="1800" err="1"/>
              <a:t>pii</a:t>
            </a:r>
            <a:r>
              <a:rPr lang="en-US" sz="1800"/>
              <a:t>/S1877050920306529</a:t>
            </a:r>
            <a:endParaRPr lang="en-US" sz="1800"/>
          </a:p>
          <a:p>
            <a:pPr marL="0" indent="0">
              <a:buFont typeface="Wingdings" panose="05000000000000000000" charset="0"/>
              <a:buNone/>
            </a:pPr>
            <a:endParaRPr lang="en-US"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4"/>
        <p:cNvGrpSpPr/>
        <p:nvPr/>
      </p:nvGrpSpPr>
      <p:grpSpPr>
        <a:xfrm>
          <a:off x="0" y="0"/>
          <a:ext cx="0" cy="0"/>
          <a:chOff x="0" y="0"/>
          <a:chExt cx="0" cy="0"/>
        </a:xfrm>
      </p:grpSpPr>
      <p:grpSp>
        <p:nvGrpSpPr>
          <p:cNvPr id="3626" name="Google Shape;3626;p64"/>
          <p:cNvGrpSpPr/>
          <p:nvPr/>
        </p:nvGrpSpPr>
        <p:grpSpPr>
          <a:xfrm>
            <a:off x="1548640" y="992606"/>
            <a:ext cx="1571770" cy="1577364"/>
            <a:chOff x="1543000" y="363475"/>
            <a:chExt cx="4748550" cy="4765450"/>
          </a:xfrm>
        </p:grpSpPr>
        <p:sp>
          <p:nvSpPr>
            <p:cNvPr id="3627" name="Google Shape;3627;p64"/>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64"/>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64"/>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64"/>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64"/>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64"/>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64"/>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64"/>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64"/>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64"/>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64"/>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64"/>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64"/>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64"/>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64"/>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64"/>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64"/>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64"/>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64"/>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64"/>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64"/>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64"/>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64"/>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64"/>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64"/>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64"/>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64"/>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64"/>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64"/>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64"/>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64"/>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64"/>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64"/>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64"/>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64"/>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64"/>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64"/>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64"/>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64"/>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64"/>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64"/>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64"/>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64"/>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64"/>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64"/>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64"/>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64"/>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64"/>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64"/>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64"/>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64"/>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64"/>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64"/>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64"/>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64"/>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64"/>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64"/>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64"/>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64"/>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64"/>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64"/>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64"/>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64"/>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64"/>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64"/>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64"/>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64"/>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64"/>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64"/>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64"/>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64"/>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64"/>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64"/>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64"/>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64"/>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64"/>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64"/>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64"/>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64"/>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64"/>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64"/>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64"/>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64"/>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64"/>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64"/>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64"/>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64"/>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64"/>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64"/>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64"/>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64"/>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64"/>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64"/>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64"/>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64"/>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64"/>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64"/>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64"/>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64"/>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64"/>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64"/>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64"/>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64"/>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64"/>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64"/>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64"/>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64"/>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64"/>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64"/>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64"/>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64"/>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64"/>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64"/>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64"/>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64"/>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64"/>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64"/>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64"/>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64"/>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64"/>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64"/>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64"/>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64"/>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64"/>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64"/>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64"/>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64"/>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64"/>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64"/>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64"/>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64"/>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64"/>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64"/>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64"/>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64"/>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64"/>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64"/>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64"/>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64"/>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64"/>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64"/>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64"/>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64"/>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64"/>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64"/>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64"/>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64"/>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64"/>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64"/>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64"/>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64"/>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64"/>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64"/>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64"/>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64"/>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64"/>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64"/>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64"/>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64"/>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64"/>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64"/>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64"/>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64"/>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64"/>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64"/>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64"/>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64"/>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64"/>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64"/>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64"/>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64"/>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64"/>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64"/>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64"/>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64"/>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64"/>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64"/>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64"/>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64"/>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64"/>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64"/>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64"/>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64"/>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64"/>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64"/>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64"/>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64"/>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64"/>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5" name="Google Shape;3815;p64"/>
          <p:cNvGrpSpPr/>
          <p:nvPr/>
        </p:nvGrpSpPr>
        <p:grpSpPr>
          <a:xfrm>
            <a:off x="5946219" y="2720946"/>
            <a:ext cx="1729343" cy="1578106"/>
            <a:chOff x="1171725" y="542675"/>
            <a:chExt cx="5016950" cy="4578200"/>
          </a:xfrm>
        </p:grpSpPr>
        <p:sp>
          <p:nvSpPr>
            <p:cNvPr id="3816"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0"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1"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9" name="Google Shape;4019;p64"/>
          <p:cNvGrpSpPr/>
          <p:nvPr/>
        </p:nvGrpSpPr>
        <p:grpSpPr>
          <a:xfrm>
            <a:off x="6072581" y="990718"/>
            <a:ext cx="1475957" cy="1578476"/>
            <a:chOff x="1744400" y="429725"/>
            <a:chExt cx="4623925" cy="4948200"/>
          </a:xfrm>
        </p:grpSpPr>
        <p:sp>
          <p:nvSpPr>
            <p:cNvPr id="4020" name="Google Shape;4020;p64"/>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64"/>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64"/>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64"/>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64"/>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64"/>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64"/>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64"/>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64"/>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64"/>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64"/>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64"/>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64"/>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64"/>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64"/>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64"/>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64"/>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64"/>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64"/>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64"/>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64"/>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64"/>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64"/>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64"/>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64"/>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64"/>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64"/>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64"/>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64"/>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64"/>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64"/>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64"/>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64"/>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64"/>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64"/>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64"/>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64"/>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64"/>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64"/>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64"/>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64"/>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64"/>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64"/>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64"/>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64"/>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64"/>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64"/>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64"/>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64"/>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64"/>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64"/>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64"/>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64"/>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64"/>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64"/>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64"/>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64"/>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64"/>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64"/>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64"/>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64"/>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64"/>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64"/>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64"/>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64"/>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64"/>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64"/>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64"/>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64"/>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64"/>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64"/>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64"/>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2" name="Google Shape;4092;p64"/>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3" name="Google Shape;4093;p64"/>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64"/>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64"/>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64"/>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64"/>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64"/>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64"/>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64"/>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64"/>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64"/>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64"/>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64"/>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64"/>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64"/>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64"/>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64"/>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64"/>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64"/>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64"/>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64"/>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64"/>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64"/>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64"/>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64"/>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64"/>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64"/>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64"/>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64"/>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64"/>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64"/>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64"/>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64"/>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64"/>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64"/>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64"/>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64"/>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64"/>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64"/>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64"/>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64"/>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64"/>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64"/>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64"/>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64"/>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64"/>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64"/>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64"/>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64"/>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64"/>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64"/>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64"/>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64"/>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64"/>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64"/>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64"/>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64"/>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64"/>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64"/>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64"/>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64"/>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64"/>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64"/>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64"/>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64"/>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64"/>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64"/>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64"/>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64"/>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64"/>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64"/>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64"/>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64"/>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64"/>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64"/>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64"/>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64"/>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64"/>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64"/>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64"/>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64"/>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64"/>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64"/>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64"/>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64"/>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64"/>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64"/>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64"/>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64"/>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64"/>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64"/>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64"/>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64"/>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64"/>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64"/>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64"/>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64"/>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64"/>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64"/>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64"/>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64"/>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64"/>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64"/>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64"/>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8" name="Google Shape;4198;p64"/>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9" name="Google Shape;4199;p64"/>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64"/>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64"/>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64"/>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64"/>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64"/>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64"/>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64"/>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64"/>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64"/>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64"/>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64"/>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64"/>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64"/>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64"/>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64"/>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64"/>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64"/>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64"/>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64"/>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64"/>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64"/>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64"/>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64"/>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64"/>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64"/>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64"/>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64"/>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64"/>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64"/>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64"/>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64"/>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64"/>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64"/>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64"/>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64"/>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64"/>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64"/>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64"/>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64"/>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41" name="Google Shape;4241;p64"/>
          <p:cNvGrpSpPr/>
          <p:nvPr/>
        </p:nvGrpSpPr>
        <p:grpSpPr>
          <a:xfrm>
            <a:off x="1468639" y="2720609"/>
            <a:ext cx="1731784" cy="1581063"/>
            <a:chOff x="1338075" y="463925"/>
            <a:chExt cx="5022575" cy="4585450"/>
          </a:xfrm>
        </p:grpSpPr>
        <p:sp>
          <p:nvSpPr>
            <p:cNvPr id="4242" name="Google Shape;4242;p64"/>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64"/>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64"/>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64"/>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64"/>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64"/>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64"/>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64"/>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64"/>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64"/>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64"/>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64"/>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64"/>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5" name="Google Shape;4255;p64"/>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64"/>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64"/>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8" name="Google Shape;4258;p64"/>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64"/>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64"/>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64"/>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64"/>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64"/>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64"/>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64"/>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64"/>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64"/>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64"/>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64"/>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64"/>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64"/>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64"/>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64"/>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64"/>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64"/>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64"/>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64"/>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64"/>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64"/>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64"/>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64"/>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64"/>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64"/>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64"/>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64"/>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64"/>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64"/>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64"/>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64"/>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64"/>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64"/>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64"/>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64"/>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64"/>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64"/>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64"/>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64"/>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64"/>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64"/>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64"/>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64"/>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64"/>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64"/>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64"/>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64"/>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64"/>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64"/>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64"/>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64"/>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64"/>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64"/>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64"/>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64"/>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64"/>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64"/>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64"/>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64"/>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64"/>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64"/>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64"/>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64"/>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64"/>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64"/>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64"/>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64"/>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64"/>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64"/>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64"/>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64"/>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64"/>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64"/>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64"/>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64"/>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64"/>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64"/>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64"/>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64"/>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64"/>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64"/>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64"/>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64"/>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64"/>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64"/>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64"/>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64"/>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64"/>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64"/>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64"/>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64"/>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64"/>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64"/>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64"/>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64"/>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64"/>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64"/>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6" name="Google Shape;4356;p64"/>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64"/>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64"/>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64"/>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64"/>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64"/>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64"/>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64"/>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64"/>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64"/>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64"/>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64"/>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64"/>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64"/>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64"/>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64"/>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64"/>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64"/>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64"/>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64"/>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64"/>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64"/>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64"/>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64"/>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64"/>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64"/>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64"/>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64"/>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64"/>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64"/>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64"/>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64"/>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64"/>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64"/>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64"/>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64"/>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64"/>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64"/>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64"/>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64"/>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64"/>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64"/>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64"/>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64"/>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64"/>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64"/>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64"/>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64"/>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64"/>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64"/>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64"/>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64"/>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64"/>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64"/>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64"/>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64"/>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64"/>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64"/>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64"/>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64"/>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64"/>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64"/>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64"/>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64"/>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64"/>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64"/>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64"/>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64"/>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64"/>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64"/>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64"/>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64"/>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64"/>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64"/>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64"/>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64"/>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64"/>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64"/>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64"/>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64"/>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64"/>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64"/>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64"/>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64"/>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64"/>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64"/>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64"/>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64"/>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64"/>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64"/>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64"/>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64"/>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64"/>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64"/>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64"/>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64"/>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64"/>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64"/>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64"/>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64"/>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64"/>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64"/>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64"/>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64"/>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64"/>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64"/>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64"/>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64"/>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64"/>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64"/>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64"/>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64"/>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64"/>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64"/>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64"/>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64"/>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64"/>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64"/>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64"/>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64"/>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64"/>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64"/>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64"/>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64"/>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64"/>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64"/>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64"/>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64"/>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64"/>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64"/>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64"/>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64"/>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64"/>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64"/>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64"/>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64"/>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64"/>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64"/>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64"/>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64"/>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64"/>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64"/>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64"/>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64"/>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64"/>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64"/>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64"/>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64"/>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64"/>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64"/>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06" name="Google Shape;4506;p64"/>
          <p:cNvGrpSpPr/>
          <p:nvPr/>
        </p:nvGrpSpPr>
        <p:grpSpPr>
          <a:xfrm>
            <a:off x="3620998" y="990685"/>
            <a:ext cx="1951492" cy="1581008"/>
            <a:chOff x="556125" y="238075"/>
            <a:chExt cx="6466175" cy="5235125"/>
          </a:xfrm>
        </p:grpSpPr>
        <p:sp>
          <p:nvSpPr>
            <p:cNvPr id="4507"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66" name="Google Shape;4766;p64"/>
          <p:cNvGrpSpPr/>
          <p:nvPr/>
        </p:nvGrpSpPr>
        <p:grpSpPr>
          <a:xfrm>
            <a:off x="3970027" y="2722170"/>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Title 1"/>
          <p:cNvSpPr>
            <a:spLocks noGrp="1"/>
          </p:cNvSpPr>
          <p:nvPr>
            <p:ph type="title"/>
          </p:nvPr>
        </p:nvSpPr>
        <p:spPr/>
        <p:txBody>
          <a:bodyPr/>
          <a:lstStyle/>
          <a:p>
            <a:r>
              <a:rPr lang="en-US"/>
              <a:t>HAPPY ANALYZING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016000" y="183515"/>
            <a:ext cx="7230110" cy="7594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Times New Roman Regular" panose="02020503050405090304" charset="0"/>
                <a:cs typeface="Times New Roman Regular" panose="02020503050405090304" charset="0"/>
              </a:rPr>
              <a:t>GOAL FOR PREDICTION</a:t>
            </a:r>
            <a:endParaRPr lang="en-US" sz="2800">
              <a:latin typeface="Times New Roman Regular" panose="02020503050405090304" charset="0"/>
              <a:cs typeface="Times New Roman Regular" panose="02020503050405090304" charset="0"/>
            </a:endParaRPr>
          </a:p>
        </p:txBody>
      </p:sp>
      <p:sp>
        <p:nvSpPr>
          <p:cNvPr id="2" name="Text Box 1"/>
          <p:cNvSpPr txBox="1"/>
          <p:nvPr/>
        </p:nvSpPr>
        <p:spPr>
          <a:xfrm>
            <a:off x="971550" y="1175385"/>
            <a:ext cx="3684270" cy="1814830"/>
          </a:xfrm>
          <a:prstGeom prst="rect">
            <a:avLst/>
          </a:prstGeom>
          <a:noFill/>
        </p:spPr>
        <p:txBody>
          <a:bodyPr wrap="square" rtlCol="0">
            <a:spAutoFit/>
          </a:bodyPr>
          <a:lstStyle/>
          <a:p>
            <a:pPr marL="285750" indent="-285750">
              <a:buFont typeface="Wingdings" panose="05000000000000000000" charset="0"/>
              <a:buChar char=""/>
            </a:pPr>
            <a:r>
              <a:rPr lang="en-US"/>
              <a:t> </a:t>
            </a:r>
            <a:r>
              <a:rPr lang="en-US">
                <a:latin typeface="Barlow" pitchFamily="2" charset="77"/>
              </a:rPr>
              <a:t>To Predict the behavior of the customer and develop plans to retain the customers who may churn</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Prediction is used to find the customers, that might switch telecom service providers</a:t>
            </a:r>
            <a:endParaRPr lang="en-US">
              <a:latin typeface="Barlow" pitchFamily="2" charset="77"/>
            </a:endParaRPr>
          </a:p>
          <a:p>
            <a:pPr marL="0" indent="0">
              <a:buFont typeface="Wingdings" panose="05000000000000000000" charset="0"/>
              <a:buNone/>
            </a:pPr>
            <a:endParaRPr lang="en-US"/>
          </a:p>
        </p:txBody>
      </p:sp>
      <p:pic>
        <p:nvPicPr>
          <p:cNvPr id="3" name="Picture 2" descr="1_Dvx1j18vyKyvLlIpxzVSmQ"/>
          <p:cNvPicPr>
            <a:picLocks noChangeAspect="1"/>
          </p:cNvPicPr>
          <p:nvPr/>
        </p:nvPicPr>
        <p:blipFill>
          <a:blip r:embed="rId1"/>
          <a:stretch>
            <a:fillRect/>
          </a:stretch>
        </p:blipFill>
        <p:spPr>
          <a:xfrm>
            <a:off x="1016000" y="2980055"/>
            <a:ext cx="3520440" cy="1991995"/>
          </a:xfrm>
          <a:prstGeom prst="rect">
            <a:avLst/>
          </a:prstGeom>
        </p:spPr>
      </p:pic>
      <p:pic>
        <p:nvPicPr>
          <p:cNvPr id="4" name="Picture 3" descr="customer-churn-edit"/>
          <p:cNvPicPr>
            <a:picLocks noChangeAspect="1"/>
          </p:cNvPicPr>
          <p:nvPr/>
        </p:nvPicPr>
        <p:blipFill>
          <a:blip r:embed="rId2"/>
          <a:stretch>
            <a:fillRect/>
          </a:stretch>
        </p:blipFill>
        <p:spPr>
          <a:xfrm>
            <a:off x="4780626" y="901411"/>
            <a:ext cx="3228975" cy="1935480"/>
          </a:xfrm>
          <a:prstGeom prst="rect">
            <a:avLst/>
          </a:prstGeom>
        </p:spPr>
      </p:pic>
      <p:sp>
        <p:nvSpPr>
          <p:cNvPr id="5" name="Text Box 4"/>
          <p:cNvSpPr txBox="1"/>
          <p:nvPr/>
        </p:nvSpPr>
        <p:spPr>
          <a:xfrm>
            <a:off x="4745990" y="3185795"/>
            <a:ext cx="3267710" cy="1168400"/>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Make recommendation / actions to be taken to retain these customers based on the common criterion among the people who churn</a:t>
            </a:r>
            <a:r>
              <a:rPr lang="en-US"/>
              <a:t>.</a:t>
            </a:r>
            <a:endParaRPr lang="en-US"/>
          </a:p>
          <a:p>
            <a:pPr marL="0" indent="0">
              <a:buFont typeface="Wingdings" panose="05000000000000000000" charse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BUSINESS PROBLEM</a:t>
            </a:r>
            <a:endParaRPr lang="en-US" altLang="en-GB"/>
          </a:p>
        </p:txBody>
      </p:sp>
      <p:sp>
        <p:nvSpPr>
          <p:cNvPr id="2309" name="Google Shape;2309;p43"/>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317" name="Google Shape;2317;p43"/>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chemeClr val="lt1"/>
                </a:solidFill>
                <a:latin typeface="Barlow Semi Condensed Medium"/>
                <a:ea typeface="Barlow Semi Condensed Medium"/>
                <a:cs typeface="Barlow Semi Condensed Medium"/>
                <a:sym typeface="Barlow Semi Condensed Medium"/>
              </a:rPr>
              <a:t>$20K</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319" name="Google Shape;2319;p43"/>
          <p:cNvSpPr txBox="1"/>
          <p:nvPr/>
        </p:nvSpPr>
        <p:spPr>
          <a:xfrm>
            <a:off x="6375459" y="3144442"/>
            <a:ext cx="879300" cy="5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pic>
        <p:nvPicPr>
          <p:cNvPr id="2" name="Picture 1" descr="capture_customers 2"/>
          <p:cNvPicPr>
            <a:picLocks noChangeAspect="1"/>
          </p:cNvPicPr>
          <p:nvPr/>
        </p:nvPicPr>
        <p:blipFill>
          <a:blip r:embed="rId1"/>
          <a:stretch>
            <a:fillRect/>
          </a:stretch>
        </p:blipFill>
        <p:spPr>
          <a:xfrm>
            <a:off x="6275705" y="999490"/>
            <a:ext cx="1842770" cy="1842770"/>
          </a:xfrm>
          <a:prstGeom prst="rect">
            <a:avLst/>
          </a:prstGeom>
        </p:spPr>
      </p:pic>
      <p:sp>
        <p:nvSpPr>
          <p:cNvPr id="4" name="Text Box 3"/>
          <p:cNvSpPr txBox="1"/>
          <p:nvPr/>
        </p:nvSpPr>
        <p:spPr>
          <a:xfrm>
            <a:off x="1056640" y="1175385"/>
            <a:ext cx="4829175" cy="2462213"/>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For our Business Problem we have taken our dataset from Kaggle.</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Dataset contains about </a:t>
            </a:r>
            <a:r>
              <a:rPr lang="en-US" b="1">
                <a:latin typeface="Barlow" pitchFamily="2" charset="77"/>
              </a:rPr>
              <a:t>7043</a:t>
            </a:r>
            <a:r>
              <a:rPr lang="en-US">
                <a:latin typeface="Barlow" pitchFamily="2" charset="77"/>
              </a:rPr>
              <a:t> rows of customer data</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There are about </a:t>
            </a:r>
            <a:r>
              <a:rPr lang="en-US" b="1">
                <a:latin typeface="Barlow" pitchFamily="2" charset="77"/>
              </a:rPr>
              <a:t>20 </a:t>
            </a:r>
            <a:r>
              <a:rPr lang="en-US">
                <a:latin typeface="Barlow" pitchFamily="2" charset="77"/>
              </a:rPr>
              <a:t>columns of independent variables which contribute for the </a:t>
            </a:r>
            <a:r>
              <a:rPr lang="en-US" b="1">
                <a:latin typeface="Barlow" pitchFamily="2" charset="77"/>
              </a:rPr>
              <a:t>dependent variable Churn</a:t>
            </a:r>
            <a:endParaRPr lang="en-US" b="1">
              <a:latin typeface="Barlow" pitchFamily="2" charset="77"/>
            </a:endParaRPr>
          </a:p>
          <a:p>
            <a:pPr marL="285750" indent="-285750">
              <a:buFont typeface="Wingdings" panose="05000000000000000000" charset="0"/>
              <a:buChar char=""/>
            </a:pPr>
            <a:endParaRPr lang="en-US" b="1">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endParaRPr lang="en-US"/>
          </a:p>
          <a:p>
            <a:pPr marL="0" indent="0">
              <a:buFont typeface="Wingdings" panose="05000000000000000000" charset="0"/>
              <a:buNone/>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5" y="102235"/>
            <a:ext cx="6506845" cy="864235"/>
          </a:xfrm>
        </p:spPr>
        <p:txBody>
          <a:bodyPr/>
          <a:lstStyle/>
          <a:p>
            <a:pPr algn="l"/>
            <a:r>
              <a:rPr lang="en-US" sz="2800"/>
              <a:t>DATASET OVERVIEW</a:t>
            </a:r>
            <a:endParaRPr lang="en-US" sz="2800"/>
          </a:p>
        </p:txBody>
      </p:sp>
      <p:pic>
        <p:nvPicPr>
          <p:cNvPr id="4" name="Picture 3" descr="Screen Shot 2021-11-20 at 2.00.27 PM"/>
          <p:cNvPicPr>
            <a:picLocks noChangeAspect="1"/>
          </p:cNvPicPr>
          <p:nvPr/>
        </p:nvPicPr>
        <p:blipFill>
          <a:blip r:embed="rId1"/>
          <a:stretch>
            <a:fillRect/>
          </a:stretch>
        </p:blipFill>
        <p:spPr>
          <a:xfrm>
            <a:off x="275590" y="817245"/>
            <a:ext cx="7599680" cy="1694180"/>
          </a:xfrm>
          <a:prstGeom prst="rect">
            <a:avLst/>
          </a:prstGeom>
        </p:spPr>
      </p:pic>
      <p:pic>
        <p:nvPicPr>
          <p:cNvPr id="5" name="Picture 4" descr="Screen Shot 2021-11-20 at 2.00.41 PM"/>
          <p:cNvPicPr>
            <a:picLocks noChangeAspect="1"/>
          </p:cNvPicPr>
          <p:nvPr/>
        </p:nvPicPr>
        <p:blipFill>
          <a:blip r:embed="rId2"/>
          <a:stretch>
            <a:fillRect/>
          </a:stretch>
        </p:blipFill>
        <p:spPr>
          <a:xfrm>
            <a:off x="2114550" y="2618105"/>
            <a:ext cx="6878320" cy="18618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35" y="180340"/>
            <a:ext cx="5929630" cy="746760"/>
          </a:xfrm>
        </p:spPr>
        <p:txBody>
          <a:bodyPr/>
          <a:lstStyle/>
          <a:p>
            <a:pPr algn="l"/>
            <a:r>
              <a:rPr lang="en-US" sz="2800"/>
              <a:t>DATA OVERVIEW - CONTD</a:t>
            </a:r>
            <a:endParaRPr lang="en-US" sz="2800"/>
          </a:p>
        </p:txBody>
      </p:sp>
      <p:sp>
        <p:nvSpPr>
          <p:cNvPr id="3" name="Text Box 2"/>
          <p:cNvSpPr txBox="1"/>
          <p:nvPr/>
        </p:nvSpPr>
        <p:spPr>
          <a:xfrm>
            <a:off x="277495" y="1205865"/>
            <a:ext cx="7615555" cy="2030095"/>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The Dataset has both quantitative and qualitative variables contributing to churn</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Dependent variable Churn is binary variable (yes / No)</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There are about 6 binary independent variables</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11 categorial variables are factored in</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3 Continuous Variables</a:t>
            </a:r>
            <a:endParaRPr lang="en-US">
              <a:latin typeface="Barlow" pitchFamily="2" charset="7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97155" y="68580"/>
            <a:ext cx="5556885" cy="7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800"/>
              <a:t>INDEPENDENT VARIABLE</a:t>
            </a:r>
            <a:endParaRPr sz="2800"/>
          </a:p>
        </p:txBody>
      </p:sp>
      <p:sp>
        <p:nvSpPr>
          <p:cNvPr id="3" name="Text Box 2"/>
          <p:cNvSpPr txBox="1"/>
          <p:nvPr/>
        </p:nvSpPr>
        <p:spPr>
          <a:xfrm>
            <a:off x="950595" y="734060"/>
            <a:ext cx="2971165" cy="1814830"/>
          </a:xfrm>
          <a:prstGeom prst="rect">
            <a:avLst/>
          </a:prstGeom>
          <a:noFill/>
        </p:spPr>
        <p:txBody>
          <a:bodyPr wrap="square" rtlCol="0">
            <a:spAutoFit/>
          </a:bodyPr>
          <a:lstStyle/>
          <a:p>
            <a:pPr marL="0" indent="0" algn="l">
              <a:buFont typeface="Wingdings" panose="05000000000000000000" charset="0"/>
              <a:buNone/>
            </a:pPr>
            <a:r>
              <a:rPr lang="en-US" b="1">
                <a:latin typeface="Arial Bold" panose="020B0604020202090204" charset="0"/>
                <a:cs typeface="Arial Bold" panose="020B0604020202090204" charset="0"/>
              </a:rPr>
              <a:t>	Binary Variables</a:t>
            </a:r>
            <a:endParaRPr lang="en-US" b="1">
              <a:latin typeface="Arial Bold" panose="020B0604020202090204" charset="0"/>
              <a:cs typeface="Arial Bold" panose="020B0604020202090204" charset="0"/>
            </a:endParaRPr>
          </a:p>
          <a:p>
            <a:pPr marL="0" indent="0" algn="l">
              <a:buFont typeface="Wingdings" panose="05000000000000000000" charset="0"/>
              <a:buNone/>
            </a:pPr>
            <a:endParaRPr lang="en-US" b="1">
              <a:latin typeface="Arial Bold" panose="020B0604020202090204" charset="0"/>
              <a:cs typeface="Arial Bold" panose="020B0604020202090204" charset="0"/>
            </a:endParaRPr>
          </a:p>
          <a:p>
            <a:pPr marL="742950" lvl="1" indent="-285750">
              <a:buFont typeface="Wingdings" panose="05000000000000000000" charset="0"/>
              <a:buChar char=""/>
            </a:pPr>
            <a:r>
              <a:rPr lang="en-US">
                <a:latin typeface="Chalkduster" panose="03050602040202020205" charset="0"/>
                <a:cs typeface="Chalkduster" panose="03050602040202020205" charset="0"/>
              </a:rPr>
              <a:t>Gender </a:t>
            </a:r>
            <a:endParaRPr lang="en-US">
              <a:latin typeface="Chalkduster" panose="03050602040202020205" charset="0"/>
              <a:cs typeface="Chalkduster" panose="03050602040202020205" charset="0"/>
            </a:endParaRPr>
          </a:p>
          <a:p>
            <a:pPr marL="742950" lvl="1" indent="-285750">
              <a:buFont typeface="Wingdings" panose="05000000000000000000" charset="0"/>
              <a:buChar char=""/>
            </a:pPr>
            <a:r>
              <a:rPr lang="en-US">
                <a:latin typeface="Chalkduster" panose="03050602040202020205" charset="0"/>
                <a:cs typeface="Chalkduster" panose="03050602040202020205" charset="0"/>
              </a:rPr>
              <a:t>Senior Citizen</a:t>
            </a:r>
            <a:endParaRPr lang="en-US">
              <a:latin typeface="Chalkduster" panose="03050602040202020205" charset="0"/>
              <a:cs typeface="Chalkduster" panose="03050602040202020205" charset="0"/>
            </a:endParaRPr>
          </a:p>
          <a:p>
            <a:pPr marL="742950" lvl="1" indent="-285750">
              <a:buFont typeface="Wingdings" panose="05000000000000000000" charset="0"/>
              <a:buChar char=""/>
            </a:pPr>
            <a:r>
              <a:rPr lang="en-US">
                <a:latin typeface="Chalkduster" panose="03050602040202020205" charset="0"/>
                <a:cs typeface="Chalkduster" panose="03050602040202020205" charset="0"/>
              </a:rPr>
              <a:t>Partners </a:t>
            </a:r>
            <a:endParaRPr lang="en-US">
              <a:latin typeface="Chalkduster" panose="03050602040202020205" charset="0"/>
              <a:cs typeface="Chalkduster" panose="03050602040202020205" charset="0"/>
            </a:endParaRPr>
          </a:p>
          <a:p>
            <a:pPr marL="742950" lvl="1" indent="-285750">
              <a:buFont typeface="Wingdings" panose="05000000000000000000" charset="0"/>
              <a:buChar char=""/>
            </a:pPr>
            <a:r>
              <a:rPr lang="en-US">
                <a:latin typeface="Chalkduster" panose="03050602040202020205" charset="0"/>
                <a:cs typeface="Chalkduster" panose="03050602040202020205" charset="0"/>
              </a:rPr>
              <a:t>Dependents</a:t>
            </a:r>
            <a:endParaRPr lang="en-US">
              <a:latin typeface="Chalkduster" panose="03050602040202020205" charset="0"/>
              <a:cs typeface="Chalkduster" panose="03050602040202020205" charset="0"/>
            </a:endParaRPr>
          </a:p>
          <a:p>
            <a:pPr marL="742950" lvl="1" indent="-285750">
              <a:buFont typeface="Wingdings" panose="05000000000000000000" charset="0"/>
              <a:buChar char=""/>
            </a:pPr>
            <a:r>
              <a:rPr lang="en-US">
                <a:latin typeface="Chalkduster" panose="03050602040202020205" charset="0"/>
                <a:cs typeface="Chalkduster" panose="03050602040202020205" charset="0"/>
              </a:rPr>
              <a:t>Phone Service</a:t>
            </a:r>
            <a:endParaRPr lang="en-US">
              <a:latin typeface="Chalkduster" panose="03050602040202020205" charset="0"/>
              <a:cs typeface="Chalkduster" panose="03050602040202020205" charset="0"/>
            </a:endParaRPr>
          </a:p>
          <a:p>
            <a:pPr marL="742950" lvl="1" indent="-285750">
              <a:buFont typeface="Wingdings" panose="05000000000000000000" charset="0"/>
              <a:buChar char=""/>
            </a:pPr>
            <a:r>
              <a:rPr lang="en-US">
                <a:latin typeface="Chalkduster" panose="03050602040202020205" charset="0"/>
                <a:cs typeface="Chalkduster" panose="03050602040202020205" charset="0"/>
              </a:rPr>
              <a:t>Paperless Billing</a:t>
            </a:r>
            <a:endParaRPr lang="en-US">
              <a:latin typeface="Chalkduster" panose="03050602040202020205" charset="0"/>
              <a:cs typeface="Chalkduster" panose="03050602040202020205" charset="0"/>
            </a:endParaRPr>
          </a:p>
        </p:txBody>
      </p:sp>
      <p:sp>
        <p:nvSpPr>
          <p:cNvPr id="4" name="Text Box 3"/>
          <p:cNvSpPr txBox="1"/>
          <p:nvPr/>
        </p:nvSpPr>
        <p:spPr>
          <a:xfrm>
            <a:off x="4372610" y="734060"/>
            <a:ext cx="3193415" cy="3107690"/>
          </a:xfrm>
          <a:prstGeom prst="rect">
            <a:avLst/>
          </a:prstGeom>
          <a:noFill/>
        </p:spPr>
        <p:txBody>
          <a:bodyPr wrap="square" rtlCol="0">
            <a:spAutoFit/>
          </a:bodyPr>
          <a:lstStyle/>
          <a:p>
            <a:pPr algn="ctr"/>
            <a:r>
              <a:rPr lang="en-US" b="1">
                <a:latin typeface="Arial Bold" panose="020B0604020202090204" charset="0"/>
                <a:cs typeface="Arial Bold" panose="020B0604020202090204" charset="0"/>
              </a:rPr>
              <a:t>Categorial Variables</a:t>
            </a:r>
            <a:endParaRPr lang="en-US" b="1">
              <a:latin typeface="Arial Bold" panose="020B0604020202090204" charset="0"/>
              <a:cs typeface="Arial Bold" panose="020B0604020202090204" charset="0"/>
            </a:endParaRPr>
          </a:p>
          <a:p>
            <a:endParaRPr lang="en-US" b="1">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MultipleLines</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CustomerID</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InternetService</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OnlineSecurity</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OnlineBackup</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DeviceProtection</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TechSupport</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StreamingTV</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StreamingMovies</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Contract</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PaymentMethod</a:t>
            </a:r>
            <a:endParaRPr lang="en-US">
              <a:latin typeface="Arial Bold" panose="020B0604020202090204" charset="0"/>
              <a:cs typeface="Arial Bold" panose="020B0604020202090204" charset="0"/>
            </a:endParaRPr>
          </a:p>
          <a:p>
            <a:pPr marL="285750" indent="-285750">
              <a:buFont typeface="Wingdings" panose="05000000000000000000" charset="0"/>
              <a:buChar char=""/>
            </a:pPr>
            <a:endParaRPr lang="en-US">
              <a:latin typeface="Arial Bold" panose="020B0604020202090204" charset="0"/>
              <a:cs typeface="Arial Bold" panose="020B0604020202090204" charset="0"/>
            </a:endParaRPr>
          </a:p>
        </p:txBody>
      </p:sp>
      <p:sp>
        <p:nvSpPr>
          <p:cNvPr id="5" name="Text Box 4"/>
          <p:cNvSpPr txBox="1"/>
          <p:nvPr/>
        </p:nvSpPr>
        <p:spPr>
          <a:xfrm>
            <a:off x="1378585" y="2783840"/>
            <a:ext cx="2543175" cy="1599565"/>
          </a:xfrm>
          <a:prstGeom prst="rect">
            <a:avLst/>
          </a:prstGeom>
          <a:noFill/>
        </p:spPr>
        <p:txBody>
          <a:bodyPr wrap="square" rtlCol="0">
            <a:spAutoFit/>
          </a:bodyPr>
          <a:lstStyle/>
          <a:p>
            <a:pPr algn="ctr"/>
            <a:endParaRPr lang="en-US" b="1">
              <a:latin typeface="Arial Bold" panose="020B0604020202090204" charset="0"/>
              <a:cs typeface="Arial Bold" panose="020B0604020202090204" charset="0"/>
            </a:endParaRPr>
          </a:p>
          <a:p>
            <a:pPr algn="ctr"/>
            <a:endParaRPr lang="en-US" b="1">
              <a:latin typeface="Arial Bold" panose="020B0604020202090204" charset="0"/>
              <a:cs typeface="Arial Bold" panose="020B0604020202090204" charset="0"/>
            </a:endParaRPr>
          </a:p>
          <a:p>
            <a:pPr algn="ctr"/>
            <a:r>
              <a:rPr lang="en-US" b="1">
                <a:latin typeface="Arial Bold" panose="020B0604020202090204" charset="0"/>
                <a:cs typeface="Arial Bold" panose="020B0604020202090204" charset="0"/>
              </a:rPr>
              <a:t>Numerical Variables</a:t>
            </a:r>
            <a:endParaRPr lang="en-US"/>
          </a:p>
          <a:p>
            <a:endParaRPr lang="en-US"/>
          </a:p>
          <a:p>
            <a:pPr marL="285750" indent="-285750">
              <a:buFont typeface="Wingdings" panose="05000000000000000000" charset="0"/>
              <a:buChar char=""/>
            </a:pPr>
            <a:r>
              <a:rPr lang="en-US">
                <a:latin typeface="Chalkduster" panose="03050602040202020205" charset="0"/>
                <a:cs typeface="Chalkduster" panose="03050602040202020205" charset="0"/>
              </a:rPr>
              <a:t>Tenure</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Monthly Charges</a:t>
            </a:r>
            <a:endParaRPr lang="en-US">
              <a:latin typeface="Chalkduster" panose="03050602040202020205" charset="0"/>
              <a:cs typeface="Chalkduster" panose="03050602040202020205" charset="0"/>
            </a:endParaRPr>
          </a:p>
          <a:p>
            <a:pPr marL="285750" indent="-285750">
              <a:buFont typeface="Wingdings" panose="05000000000000000000" charset="0"/>
              <a:buChar char=""/>
            </a:pPr>
            <a:r>
              <a:rPr lang="en-US">
                <a:latin typeface="Chalkduster" panose="03050602040202020205" charset="0"/>
                <a:cs typeface="Chalkduster" panose="03050602040202020205" charset="0"/>
              </a:rPr>
              <a:t>Total Charges</a:t>
            </a:r>
            <a:endParaRPr lang="en-US">
              <a:latin typeface="Chalkduster" panose="03050602040202020205" charset="0"/>
              <a:cs typeface="Chalkduster" panose="03050602040202020205" charset="0"/>
            </a:endParaRPr>
          </a:p>
        </p:txBody>
      </p:sp>
      <p:sp>
        <p:nvSpPr>
          <p:cNvPr id="7" name="Cloud Callout 6"/>
          <p:cNvSpPr/>
          <p:nvPr/>
        </p:nvSpPr>
        <p:spPr>
          <a:xfrm>
            <a:off x="949960" y="586740"/>
            <a:ext cx="3076575" cy="2197100"/>
          </a:xfrm>
          <a:prstGeom prst="cloudCallou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Callout 7"/>
          <p:cNvSpPr/>
          <p:nvPr/>
        </p:nvSpPr>
        <p:spPr>
          <a:xfrm>
            <a:off x="3775710" y="438150"/>
            <a:ext cx="3907790" cy="3700145"/>
          </a:xfrm>
          <a:prstGeom prst="cloudCallou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Callout 8"/>
          <p:cNvSpPr/>
          <p:nvPr/>
        </p:nvSpPr>
        <p:spPr>
          <a:xfrm>
            <a:off x="1179830" y="3006725"/>
            <a:ext cx="2847340" cy="1553845"/>
          </a:xfrm>
          <a:prstGeom prst="cloudCallou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35" y="105410"/>
            <a:ext cx="5109845" cy="1156970"/>
          </a:xfrm>
        </p:spPr>
        <p:txBody>
          <a:bodyPr/>
          <a:lstStyle/>
          <a:p>
            <a:pPr algn="l"/>
            <a:r>
              <a:rPr lang="en-US" sz="2800"/>
              <a:t>CLASS IMBALANCE - BIAS</a:t>
            </a:r>
            <a:endParaRPr lang="en-US" sz="2800"/>
          </a:p>
        </p:txBody>
      </p:sp>
      <p:pic>
        <p:nvPicPr>
          <p:cNvPr id="4" name="Picture 3" descr="Screen Shot 2021-11-20 at 2.24.37 PM"/>
          <p:cNvPicPr>
            <a:picLocks noChangeAspect="1"/>
          </p:cNvPicPr>
          <p:nvPr/>
        </p:nvPicPr>
        <p:blipFill>
          <a:blip r:embed="rId1"/>
          <a:stretch>
            <a:fillRect/>
          </a:stretch>
        </p:blipFill>
        <p:spPr>
          <a:xfrm>
            <a:off x="443230" y="1340802"/>
            <a:ext cx="2365375" cy="2023110"/>
          </a:xfrm>
          <a:prstGeom prst="rect">
            <a:avLst/>
          </a:prstGeom>
          <a:ln w="28575" cmpd="sng">
            <a:solidFill>
              <a:schemeClr val="accent1">
                <a:shade val="50000"/>
              </a:schemeClr>
            </a:solidFill>
            <a:prstDash val="solid"/>
          </a:ln>
        </p:spPr>
      </p:pic>
      <p:sp>
        <p:nvSpPr>
          <p:cNvPr id="5" name="Text Box 4"/>
          <p:cNvSpPr txBox="1"/>
          <p:nvPr/>
        </p:nvSpPr>
        <p:spPr>
          <a:xfrm>
            <a:off x="3098800" y="981075"/>
            <a:ext cx="4246880" cy="2461260"/>
          </a:xfrm>
          <a:prstGeom prst="rect">
            <a:avLst/>
          </a:prstGeom>
          <a:noFill/>
        </p:spPr>
        <p:txBody>
          <a:bodyPr wrap="square" rtlCol="0">
            <a:spAutoFit/>
          </a:bodyPr>
          <a:lstStyle/>
          <a:p>
            <a:pPr marL="285750" indent="-285750">
              <a:buFont typeface="Wingdings" panose="05000000000000000000" charset="0"/>
              <a:buChar char=""/>
            </a:pPr>
            <a:r>
              <a:rPr lang="en-US">
                <a:latin typeface="Barlow" pitchFamily="2" charset="77"/>
              </a:rPr>
              <a:t>The Given dataset with 7023 rows has about 73.46% of data of the customers who does not churn - Loyal Customers</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Data is biased as a major portion of the data has a prediction of churn to be NO.</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From the chart it is clear that 26.54% of the customers churn</a:t>
            </a:r>
            <a:endParaRPr lang="en-US">
              <a:latin typeface="Barlow" pitchFamily="2" charset="77"/>
            </a:endParaRPr>
          </a:p>
          <a:p>
            <a:pPr marL="285750" indent="-285750">
              <a:buFont typeface="Wingdings" panose="05000000000000000000" charset="0"/>
              <a:buChar char=""/>
            </a:pPr>
            <a:endParaRPr lang="en-US">
              <a:latin typeface="Barlow" pitchFamily="2" charset="77"/>
            </a:endParaRPr>
          </a:p>
          <a:p>
            <a:pPr marL="285750" indent="-285750">
              <a:buFont typeface="Wingdings" panose="05000000000000000000" charset="0"/>
              <a:buChar char=""/>
            </a:pPr>
            <a:r>
              <a:rPr lang="en-US">
                <a:latin typeface="Barlow" pitchFamily="2" charset="77"/>
              </a:rPr>
              <a:t>The goal is to reduce the churn percentage.</a:t>
            </a:r>
            <a:endParaRPr lang="en-US">
              <a:latin typeface="Barlow" pitchFamily="2" charset="77"/>
            </a:endParaRPr>
          </a:p>
        </p:txBody>
      </p:sp>
      <p:sp>
        <p:nvSpPr>
          <p:cNvPr id="6" name="Teardrop 5"/>
          <p:cNvSpPr/>
          <p:nvPr/>
        </p:nvSpPr>
        <p:spPr>
          <a:xfrm>
            <a:off x="6433820" y="3613785"/>
            <a:ext cx="2740025" cy="1089025"/>
          </a:xfrm>
          <a:prstGeom prst="teardrop">
            <a:avLst/>
          </a:prstGeom>
          <a:gradFill>
            <a:gsLst>
              <a:gs pos="0">
                <a:srgbClr val="007BD3"/>
              </a:gs>
              <a:gs pos="100000">
                <a:srgbClr val="034373"/>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Approximate2000 customers churn</a:t>
            </a:r>
            <a:endParaRPr lang="en-US"/>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8907</Words>
  <Application>WPS Writer</Application>
  <PresentationFormat>On-screen Show (16:9)</PresentationFormat>
  <Paragraphs>353</Paragraphs>
  <Slides>34</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34</vt:i4>
      </vt:variant>
    </vt:vector>
  </HeadingPairs>
  <TitlesOfParts>
    <vt:vector size="53" baseType="lpstr">
      <vt:lpstr>Arial</vt:lpstr>
      <vt:lpstr>SimSun</vt:lpstr>
      <vt:lpstr>Wingdings</vt:lpstr>
      <vt:lpstr>Arial</vt:lpstr>
      <vt:lpstr>Fjalla One</vt:lpstr>
      <vt:lpstr>Thonburi</vt:lpstr>
      <vt:lpstr>Barlow Semi Condensed Medium</vt:lpstr>
      <vt:lpstr>Barlow Semi Condensed</vt:lpstr>
      <vt:lpstr>Krungthep</vt:lpstr>
      <vt:lpstr>Times New Roman Regular</vt:lpstr>
      <vt:lpstr>Wingdings</vt:lpstr>
      <vt:lpstr>Barlow</vt:lpstr>
      <vt:lpstr>Arial Bold</vt:lpstr>
      <vt:lpstr>Chalkduster</vt:lpstr>
      <vt:lpstr>Noto Sans</vt:lpstr>
      <vt:lpstr>微软雅黑</vt:lpstr>
      <vt:lpstr>汉仪旗黑</vt:lpstr>
      <vt:lpstr>Arial Unicode MS</vt:lpstr>
      <vt:lpstr>Technology Consulting by Slidesgo</vt:lpstr>
      <vt:lpstr>TELECOM CHURN PREDICTION ANALYSIS</vt:lpstr>
      <vt:lpstr>CHURN PREDICTION</vt:lpstr>
      <vt:lpstr>BACKGROUND</vt:lpstr>
      <vt:lpstr>GOAL FOR PREDICTION</vt:lpstr>
      <vt:lpstr>BUSINESS PROBLEM</vt:lpstr>
      <vt:lpstr>DATASET OVERVIEW</vt:lpstr>
      <vt:lpstr>DATA OVERVIEW - CONTD</vt:lpstr>
      <vt:lpstr>INDEPENDENT VARIABLE</vt:lpstr>
      <vt:lpstr>CLASS IMBALANCE - BIAS</vt:lpstr>
      <vt:lpstr>PRE-PROCESSING</vt:lpstr>
      <vt:lpstr>CORRELATION TEST</vt:lpstr>
      <vt:lpstr>Analysis Using Gender</vt:lpstr>
      <vt:lpstr>CHURN BY SENIOR CITIZEN</vt:lpstr>
      <vt:lpstr>CHURN BY PHONE SERVICE</vt:lpstr>
      <vt:lpstr>CHURN BY CONTRACT PLAN</vt:lpstr>
      <vt:lpstr>POPULATION ANALYSIS</vt:lpstr>
      <vt:lpstr>DEPENDENT &amp; PARTNERS</vt:lpstr>
      <vt:lpstr>CHURN BY INTERNET SERVICE </vt:lpstr>
      <vt:lpstr>CHURN BY MULTIPLE LINES</vt:lpstr>
      <vt:lpstr>STREAMING SERVICES</vt:lpstr>
      <vt:lpstr>OTHER NOTABLE ANALYSIS</vt:lpstr>
      <vt:lpstr>WORKING WITH ALGORITHMS</vt:lpstr>
      <vt:lpstr>CLASSIFICATION TREE</vt:lpstr>
      <vt:lpstr>MODEL FIT STATISTICS</vt:lpstr>
      <vt:lpstr>LOGISTIC REGRESSION</vt:lpstr>
      <vt:lpstr>K-NEAREST NEIGHBOR</vt:lpstr>
      <vt:lpstr>MODEL COMPARISON</vt:lpstr>
      <vt:lpstr>REAL WORLD EXAMPLES</vt:lpstr>
      <vt:lpstr>REAL WORLD EXAMPLES _ CONTD</vt:lpstr>
      <vt:lpstr>RESULTS</vt:lpstr>
      <vt:lpstr>RECOMMENDATIONS</vt:lpstr>
      <vt:lpstr>RECOMMENDATIONS</vt:lpstr>
      <vt:lpstr>CITATIONS</vt:lpstr>
      <vt:lpstr>HAPPY ANALYZING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BSTAT PROJECT</dc:title>
  <dc:creator/>
  <cp:lastModifiedBy>kiruthi</cp:lastModifiedBy>
  <cp:revision>4</cp:revision>
  <dcterms:created xsi:type="dcterms:W3CDTF">2022-05-30T23:16:09Z</dcterms:created>
  <dcterms:modified xsi:type="dcterms:W3CDTF">2022-05-30T23:16:09Z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1033-3.1.4.5932</vt:lpwstr>
  </property>
</Properties>
</file>